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26" r:id="rId1"/>
  </p:sldMasterIdLst>
  <p:sldIdLst>
    <p:sldId id="256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02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0" autoAdjust="0"/>
    <p:restoredTop sz="94660"/>
  </p:normalViewPr>
  <p:slideViewPr>
    <p:cSldViewPr snapToGrid="0">
      <p:cViewPr varScale="1">
        <p:scale>
          <a:sx n="80" d="100"/>
          <a:sy n="80" d="100"/>
        </p:scale>
        <p:origin x="77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9A1C012-8297-4361-ACE8-A2509FB18911}"/>
              </a:ext>
            </a:extLst>
          </p:cNvPr>
          <p:cNvSpPr/>
          <p:nvPr/>
        </p:nvSpPr>
        <p:spPr>
          <a:xfrm>
            <a:off x="0" y="4206240"/>
            <a:ext cx="12192000" cy="26517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EC2572-8518-46FF-8F60-FE2963DF4A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0120" y="640080"/>
            <a:ext cx="10268712" cy="3227832"/>
          </a:xfrm>
        </p:spPr>
        <p:txBody>
          <a:bodyPr anchor="b">
            <a:normAutofit/>
          </a:bodyPr>
          <a:lstStyle>
            <a:lvl1pPr algn="ctr">
              <a:defRPr sz="880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7A0C76A-7715-48A4-8CF5-14BBF61962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0120" y="4526280"/>
            <a:ext cx="10268712" cy="1508760"/>
          </a:xfrm>
        </p:spPr>
        <p:txBody>
          <a:bodyPr>
            <a:normAutofit/>
          </a:bodyPr>
          <a:lstStyle>
            <a:lvl1pPr marL="0" indent="0" algn="ctr">
              <a:buNone/>
              <a:defRPr sz="36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52D4EF84-F7DF-49C5-9285-301284ADB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fld id="{A37D6D71-8B28-4ED6-B932-04B197003D23}" type="datetimeFigureOut">
              <a:rPr lang="en-US" smtClean="0"/>
              <a:pPr algn="r"/>
              <a:t>11/13/2020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81266E04-79AF-49EF-86BC-DB29D304B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90DF5B53-9A9A-46CE-A910-25ADA5875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7065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6327B9-64C6-4AFE-8E67-F60CD17A8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92656D-F600-4D76-8A0F-BDBE78759B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6A13412-4939-4879-B91F-BB5B029B6C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11/13/2020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5237DB9-DE7D-4687-82D7-612600F06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C819356-0444-4C23-82D3-E2FDE28D3D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2955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8EB51B7C-D548-4AB7-90A4-C196105E6D56}"/>
              </a:ext>
            </a:extLst>
          </p:cNvPr>
          <p:cNvSpPr/>
          <p:nvPr/>
        </p:nvSpPr>
        <p:spPr>
          <a:xfrm>
            <a:off x="7108274" y="0"/>
            <a:ext cx="5083725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32DC521B-8B54-4843-9FF4-B2C30FA004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751740" y="643467"/>
            <a:ext cx="3477092" cy="5533495"/>
          </a:xfrm>
        </p:spPr>
        <p:txBody>
          <a:bodyPr vert="eaVert" tIns="9144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0E3F10-9E27-41E6-A965-4243E37BE3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960120" y="643467"/>
            <a:ext cx="5504687" cy="5533496"/>
          </a:xfrm>
        </p:spPr>
        <p:txBody>
          <a:bodyPr vert="eaVert" tIns="91440" bIns="9144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341D62D-51A0-4AD7-8027-BF548FB6AAF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17898" y="6356350"/>
            <a:ext cx="25227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fld id="{A37D6D71-8B28-4ED6-B932-04B197003D23}" type="datetimeFigureOut">
              <a:rPr lang="en-US" smtClean="0"/>
              <a:pPr algn="r"/>
              <a:t>11/13/2020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5857492-A701-44A1-B1D5-7B2C8CD065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ED2E8AE-F1AA-4D19-A434-102501D3B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8492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380910-921F-4143-AB01-0F0AFC2908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0182FC-5A0B-4C24-A6ED-990ED5BA90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B6172F4-3DB0-4AE3-8926-081B78034C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11/13/2020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25F1358-C731-465B-BCB1-2CCBFD6ECF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D59536-57D3-4C8A-A207-568465A32E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0367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81E0804-8E9E-4C6E-B18D-44FE715B239E}"/>
              </a:ext>
            </a:extLst>
          </p:cNvPr>
          <p:cNvSpPr/>
          <p:nvPr/>
        </p:nvSpPr>
        <p:spPr>
          <a:xfrm>
            <a:off x="0" y="0"/>
            <a:ext cx="12192000" cy="422497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C278AA1-17A5-44BF-8791-EACDA31F5D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0" y="768096"/>
            <a:ext cx="10268712" cy="3136392"/>
          </a:xfrm>
        </p:spPr>
        <p:txBody>
          <a:bodyPr anchor="b">
            <a:normAutofit/>
          </a:bodyPr>
          <a:lstStyle>
            <a:lvl1pPr>
              <a:defRPr sz="7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1203A5-DA79-4778-AB85-1503657484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0120" y="4544568"/>
            <a:ext cx="10268712" cy="1545336"/>
          </a:xfrm>
        </p:spPr>
        <p:txBody>
          <a:bodyPr>
            <a:normAutofit/>
          </a:bodyPr>
          <a:lstStyle>
            <a:lvl1pPr marL="0" indent="0">
              <a:buNone/>
              <a:defRPr sz="36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CE3B1B5E-0912-44AE-BAED-70B980E539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11/13/2020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346C82F1-A7B2-4F03-A26B-59D79BF5B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B1DC1ABC-47A9-477B-A29D-F6690EE6B5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2862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5F398-F05F-4793-9FA5-5B817EB95A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7F1CD-2CD4-4BBB-AB36-73A20B1A8D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60120" y="2587752"/>
            <a:ext cx="4815840" cy="35935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7BBE02-B884-4CCC-9CBD-13B792BBA2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2992" y="2583371"/>
            <a:ext cx="4815840" cy="35935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Date Placeholder 11">
            <a:extLst>
              <a:ext uri="{FF2B5EF4-FFF2-40B4-BE49-F238E27FC236}">
                <a16:creationId xmlns:a16="http://schemas.microsoft.com/office/drawing/2014/main" id="{B7FBE509-AA68-4D63-A589-AD5DE7FFF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11/13/2020</a:t>
            </a:fld>
            <a:endParaRPr lang="en-US" dirty="0"/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9C1A4D52-57E4-4F45-BC2C-9FD73E9CEC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E76AD5E1-358D-4236-85AE-74713259E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4255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87D32C-166A-4FBE-B24D-C257690954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0121" y="2587752"/>
            <a:ext cx="4818888" cy="892048"/>
          </a:xfrm>
        </p:spPr>
        <p:txBody>
          <a:bodyPr anchor="ctr"/>
          <a:lstStyle>
            <a:lvl1pPr marL="0" indent="0">
              <a:buNone/>
              <a:defRPr sz="26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9EC567-F249-462A-B71A-9C40D50E26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60120" y="3594538"/>
            <a:ext cx="4818888" cy="258680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BB7D2C6-69D1-4DE4-BF68-5FB0623DB9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09944" y="2587752"/>
            <a:ext cx="4818888" cy="892048"/>
          </a:xfrm>
        </p:spPr>
        <p:txBody>
          <a:bodyPr anchor="ctr"/>
          <a:lstStyle>
            <a:lvl1pPr marL="0" indent="0">
              <a:buNone/>
              <a:defRPr sz="26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3367CC7-ED09-4F8D-A39A-C5969D33B9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09944" y="3594538"/>
            <a:ext cx="4818888" cy="258680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5F92A44F-DE98-4FB5-B474-5DCCDD267A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11/13/2020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3ACC79DA-A9E4-4E93-93F1-81907A901B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404DFE57-AA80-4ED8-AD77-35CC56F3FB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FB62259C-ADDF-4293-AD3B-AB2E04A748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46564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BC7BA0-DC57-452F-85B7-C979AA6909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1C53797-8D72-4774-AC93-EB9FDD650C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11/13/2020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9E945AB7-1A32-4516-ABF9-B40958AE2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B22923C3-1D67-4089-A6B1-9A10315E8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098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0A8DC1-14F6-453B-A724-D6493F06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11/13/2020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E63FF0-1A91-4698-B12A-112D053735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066D53-44B3-4F04-93FD-9756A6013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0256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83A0FE-F7E3-433E-9A29-D778690D22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2591850"/>
            <a:ext cx="6045644" cy="359359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94B15D-55F5-4208-AF40-41CAFEB56F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60120" y="2591850"/>
            <a:ext cx="3811905" cy="3277137"/>
          </a:xfrm>
        </p:spPr>
        <p:txBody>
          <a:bodyPr anchor="ctr"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E8A46CE7-2F0F-4C85-B633-B9FCB8347A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11/13/2020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0900919-3A73-4918-9D97-8DBE7ABB7A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8BC1001-E44E-4A9A-9E60-2E319A844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A125AC31-022C-40AA-B65C-C9AC48395A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47361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797A575-703F-410E-9A84-F9B578FEAE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0" y="2267712"/>
            <a:ext cx="6571469" cy="4590288"/>
          </a:xfrm>
          <a:solidFill>
            <a:schemeClr val="bg1">
              <a:lumMod val="85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18B509-934D-400A-A922-45B61AC6ED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235971" y="2587752"/>
            <a:ext cx="3992856" cy="3593592"/>
          </a:xfrm>
        </p:spPr>
        <p:txBody>
          <a:bodyPr anchor="ctr"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99813C51-6954-4F3A-A043-D1BCC8B50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11/13/2020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C0AC32FB-49A3-40E4-9D24-1775970436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endParaRPr lang="en-US" dirty="0">
              <a:effectLst>
                <a:outerShdw blurRad="50800" dist="38100" dir="2700000" algn="tl" rotWithShape="0">
                  <a:prstClr val="black">
                    <a:alpha val="43000"/>
                  </a:prstClr>
                </a:outerShdw>
              </a:effectLst>
            </a:endParaRP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93F5E6-DAE6-447B-8038-5F4C9A799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BFF97FB-514D-4FE8-A9A4-E9A111A56E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91260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D153959-30FA-4987-A094-7243641F474B}"/>
              </a:ext>
            </a:extLst>
          </p:cNvPr>
          <p:cNvSpPr/>
          <p:nvPr/>
        </p:nvSpPr>
        <p:spPr>
          <a:xfrm>
            <a:off x="0" y="0"/>
            <a:ext cx="12192000" cy="22649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0216229-A6DB-436A-B327-667E80F0A5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0" y="317814"/>
            <a:ext cx="10268712" cy="17007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2B351D-270D-480D-8AF5-6A213ED2B3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0120" y="2587752"/>
            <a:ext cx="10268712" cy="35935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EB0E73-3310-4A8F-BB4A-7A6A99121A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03720" y="6356350"/>
            <a:ext cx="32369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just">
              <a:defRPr sz="1200" spc="50" baseline="0">
                <a:solidFill>
                  <a:schemeClr val="tx1"/>
                </a:solidFill>
              </a:defRPr>
            </a:lvl1pPr>
          </a:lstStyle>
          <a:p>
            <a:pPr algn="r"/>
            <a:fld id="{A37D6D71-8B28-4ED6-B932-04B197003D23}" type="datetimeFigureOut">
              <a:rPr lang="en-US" smtClean="0"/>
              <a:pPr algn="r"/>
              <a:t>11/13/2020</a:t>
            </a:fld>
            <a:endParaRPr lang="en-US" spc="5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81C4C0-515B-4404-A780-C31E7DFE54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60120" y="6356350"/>
            <a:ext cx="55046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all" spc="50" baseline="0">
                <a:solidFill>
                  <a:schemeClr val="tx1"/>
                </a:solidFill>
              </a:defRPr>
            </a:lvl1pPr>
          </a:lstStyle>
          <a:p>
            <a:endParaRPr lang="en-US" spc="5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4C30C7-F013-428C-A6F7-A8CCCD14CE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296144" y="6356350"/>
            <a:ext cx="9326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7862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19" r:id="rId6"/>
    <p:sldLayoutId id="2147483715" r:id="rId7"/>
    <p:sldLayoutId id="2147483716" r:id="rId8"/>
    <p:sldLayoutId id="2147483717" r:id="rId9"/>
    <p:sldLayoutId id="2147483718" r:id="rId10"/>
    <p:sldLayoutId id="214748372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6600" kern="1200" cap="all" spc="12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1000"/>
        </a:lnSpc>
        <a:spcBef>
          <a:spcPts val="700"/>
        </a:spcBef>
        <a:spcAft>
          <a:spcPts val="700"/>
        </a:spcAft>
        <a:buFont typeface="Arial" panose="020B0604020202020204" pitchFamily="34" charset="0"/>
        <a:buNone/>
        <a:defRPr sz="2600" kern="1200" spc="50" baseline="0">
          <a:solidFill>
            <a:schemeClr val="tx1"/>
          </a:solidFill>
          <a:latin typeface="+mn-lt"/>
          <a:ea typeface="+mn-ea"/>
          <a:cs typeface="+mn-cs"/>
        </a:defRPr>
      </a:lvl1pPr>
      <a:lvl2pPr marL="274320" indent="-274320" algn="l" defTabSz="914400" rtl="0" eaLnBrk="1" latinLnBrk="0" hangingPunct="1">
        <a:lnSpc>
          <a:spcPct val="101000"/>
        </a:lnSpc>
        <a:spcBef>
          <a:spcPts val="400"/>
        </a:spcBef>
        <a:spcAft>
          <a:spcPts val="400"/>
        </a:spcAft>
        <a:buClrTx/>
        <a:buFont typeface="Wingdings" panose="05000000000000000000" pitchFamily="2" charset="2"/>
        <a:buChar char="§"/>
        <a:defRPr sz="2300" kern="1200" spc="50" baseline="0">
          <a:solidFill>
            <a:schemeClr val="tx1"/>
          </a:solidFill>
          <a:latin typeface="+mn-lt"/>
          <a:ea typeface="+mn-ea"/>
          <a:cs typeface="+mn-cs"/>
        </a:defRPr>
      </a:lvl2pPr>
      <a:lvl3pPr marL="274320" indent="0" algn="l" defTabSz="914400" rtl="0" eaLnBrk="1" latinLnBrk="0" hangingPunct="1">
        <a:lnSpc>
          <a:spcPct val="101000"/>
        </a:lnSpc>
        <a:spcBef>
          <a:spcPts val="400"/>
        </a:spcBef>
        <a:spcAft>
          <a:spcPts val="400"/>
        </a:spcAft>
        <a:buFont typeface="Arial" panose="020B0604020202020204" pitchFamily="34" charset="0"/>
        <a:buNone/>
        <a:defRPr sz="1800" b="1" kern="1200" spc="50" baseline="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274320" algn="l" defTabSz="914400" rtl="0" eaLnBrk="1" latinLnBrk="0" hangingPunct="1">
        <a:lnSpc>
          <a:spcPct val="101000"/>
        </a:lnSpc>
        <a:spcBef>
          <a:spcPts val="400"/>
        </a:spcBef>
        <a:spcAft>
          <a:spcPts val="400"/>
        </a:spcAft>
        <a:buClrTx/>
        <a:buFont typeface="Wingdings" panose="05000000000000000000" pitchFamily="2" charset="2"/>
        <a:buChar char="§"/>
        <a:defRPr sz="1800" kern="1200" spc="50" baseline="0">
          <a:solidFill>
            <a:schemeClr val="tx1"/>
          </a:solidFill>
          <a:latin typeface="+mn-lt"/>
          <a:ea typeface="+mn-ea"/>
          <a:cs typeface="+mn-cs"/>
        </a:defRPr>
      </a:lvl4pPr>
      <a:lvl5pPr marL="594360" indent="0" algn="l" defTabSz="914400" rtl="0" eaLnBrk="1" latinLnBrk="0" hangingPunct="1">
        <a:lnSpc>
          <a:spcPct val="101000"/>
        </a:lnSpc>
        <a:spcBef>
          <a:spcPts val="400"/>
        </a:spcBef>
        <a:spcAft>
          <a:spcPts val="400"/>
        </a:spcAft>
        <a:buFont typeface="Arial" panose="020B0604020202020204" pitchFamily="34" charset="0"/>
        <a:buNone/>
        <a:defRPr sz="1800" b="1" kern="1200" spc="5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8">
            <a:extLst>
              <a:ext uri="{FF2B5EF4-FFF2-40B4-BE49-F238E27FC236}">
                <a16:creationId xmlns:a16="http://schemas.microsoft.com/office/drawing/2014/main" id="{4AA13AD3-0A4F-475A-BEBB-DEEFF5C096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0">
            <a:extLst>
              <a:ext uri="{FF2B5EF4-FFF2-40B4-BE49-F238E27FC236}">
                <a16:creationId xmlns:a16="http://schemas.microsoft.com/office/drawing/2014/main" id="{52F9B1C2-7D20-4F91-A660-197C98B9A3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939445"/>
            <a:ext cx="6114985" cy="2298326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899D3861-742E-46F8-B4F0-A93313227E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36170" y="451366"/>
            <a:ext cx="4670234" cy="1975527"/>
          </a:xfrm>
        </p:spPr>
        <p:txBody>
          <a:bodyPr anchor="ctr">
            <a:normAutofit/>
          </a:bodyPr>
          <a:lstStyle/>
          <a:p>
            <a:pPr algn="l"/>
            <a:endParaRPr lang="cs-CZ" sz="6600" dirty="0"/>
          </a:p>
        </p:txBody>
      </p:sp>
      <p:sp>
        <p:nvSpPr>
          <p:cNvPr id="18" name="Rectangle 12">
            <a:extLst>
              <a:ext uri="{FF2B5EF4-FFF2-40B4-BE49-F238E27FC236}">
                <a16:creationId xmlns:a16="http://schemas.microsoft.com/office/drawing/2014/main" id="{A89C4E6E-ECA4-40E5-A54E-13E92B678E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4237771"/>
            <a:ext cx="6114982" cy="809351"/>
          </a:xfrm>
          <a:prstGeom prst="rect">
            <a:avLst/>
          </a:prstGeom>
          <a:solidFill>
            <a:schemeClr val="tx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B9A5A20-6A82-4E57-8479-77DF800E5C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14984" y="5637071"/>
            <a:ext cx="4670233" cy="540135"/>
          </a:xfrm>
        </p:spPr>
        <p:txBody>
          <a:bodyPr anchor="ctr">
            <a:normAutofit/>
          </a:bodyPr>
          <a:lstStyle/>
          <a:p>
            <a:pPr algn="l"/>
            <a:endParaRPr lang="cs-CZ" sz="2800" dirty="0"/>
          </a:p>
        </p:txBody>
      </p:sp>
      <p:pic>
        <p:nvPicPr>
          <p:cNvPr id="16" name="Picture 3">
            <a:extLst>
              <a:ext uri="{FF2B5EF4-FFF2-40B4-BE49-F238E27FC236}">
                <a16:creationId xmlns:a16="http://schemas.microsoft.com/office/drawing/2014/main" id="{29E6CCFD-E3D7-485A-8F69-766F44F8F13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4773"/>
          <a:stretch/>
        </p:blipFill>
        <p:spPr>
          <a:xfrm>
            <a:off x="0" y="10"/>
            <a:ext cx="12191980" cy="6857990"/>
          </a:xfrm>
          <a:prstGeom prst="rect">
            <a:avLst/>
          </a:prstGeo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3EC2B8D0-C49B-4984-BB96-528CF19D153D}"/>
              </a:ext>
            </a:extLst>
          </p:cNvPr>
          <p:cNvSpPr txBox="1"/>
          <p:nvPr/>
        </p:nvSpPr>
        <p:spPr>
          <a:xfrm>
            <a:off x="1959581" y="1536783"/>
            <a:ext cx="7012969" cy="1092607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4000" dirty="0"/>
              <a:t>BLÍZKÁ BUDOUCNOST</a:t>
            </a:r>
          </a:p>
          <a:p>
            <a:pPr algn="ctr"/>
            <a:r>
              <a:rPr lang="cs-CZ" sz="2500" dirty="0"/>
              <a:t>(Opisný budoucí čas)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81FC4F4D-7464-4851-A7FB-A34033D12D3B}"/>
              </a:ext>
            </a:extLst>
          </p:cNvPr>
          <p:cNvSpPr txBox="1"/>
          <p:nvPr/>
        </p:nvSpPr>
        <p:spPr>
          <a:xfrm>
            <a:off x="3702743" y="3540029"/>
            <a:ext cx="3746538" cy="553998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cs-CZ" sz="3000" dirty="0">
                <a:solidFill>
                  <a:srgbClr val="08020E"/>
                </a:solidFill>
                <a:latin typeface="Great Vibes" panose="02000507080000020002" pitchFamily="2" charset="-18"/>
              </a:rPr>
              <a:t>Určuje děj, který uděláme jistě</a:t>
            </a:r>
            <a:r>
              <a:rPr lang="cs-CZ" sz="3000" dirty="0">
                <a:solidFill>
                  <a:srgbClr val="08020E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903256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4AA13AD3-0A4F-475A-BEBB-DEEFF5C096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3">
            <a:extLst>
              <a:ext uri="{FF2B5EF4-FFF2-40B4-BE49-F238E27FC236}">
                <a16:creationId xmlns:a16="http://schemas.microsoft.com/office/drawing/2014/main" id="{29E6CCFD-E3D7-485A-8F69-766F44F8F13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4773"/>
          <a:stretch/>
        </p:blipFill>
        <p:spPr>
          <a:xfrm>
            <a:off x="0" y="10"/>
            <a:ext cx="12191980" cy="6857990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CB98331E-6CDC-406E-B820-9B97E9B9B0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3326"/>
            <a:ext cx="12191999" cy="5627414"/>
          </a:xfrm>
          <a:prstGeom prst="rect">
            <a:avLst/>
          </a:prstGeom>
          <a:gradFill flip="none" rotWithShape="1">
            <a:gsLst>
              <a:gs pos="0">
                <a:schemeClr val="tx1">
                  <a:alpha val="0"/>
                </a:schemeClr>
              </a:gs>
              <a:gs pos="50000">
                <a:schemeClr val="tx1">
                  <a:alpha val="56000"/>
                </a:schemeClr>
              </a:gs>
              <a:gs pos="100000">
                <a:schemeClr val="tx1">
                  <a:alpha val="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899D3861-742E-46F8-B4F0-A93313227E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99060" y="81707"/>
            <a:ext cx="4820930" cy="3121875"/>
          </a:xfrm>
        </p:spPr>
        <p:txBody>
          <a:bodyPr anchor="b">
            <a:normAutofit/>
          </a:bodyPr>
          <a:lstStyle/>
          <a:p>
            <a:r>
              <a:rPr lang="cs-CZ" dirty="0">
                <a:solidFill>
                  <a:srgbClr val="FFFFFF"/>
                </a:solidFill>
              </a:rPr>
              <a:t>Tvoříme</a:t>
            </a:r>
            <a:br>
              <a:rPr lang="cs-CZ" dirty="0">
                <a:solidFill>
                  <a:srgbClr val="FFFFFF"/>
                </a:solidFill>
              </a:rPr>
            </a:br>
            <a:endParaRPr lang="cs-CZ" dirty="0">
              <a:solidFill>
                <a:srgbClr val="FFFFFF"/>
              </a:solidFill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B9A5A20-6A82-4E57-8479-77DF800E5C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80743" y="1972205"/>
            <a:ext cx="1979407" cy="639753"/>
          </a:xfrm>
        </p:spPr>
        <p:txBody>
          <a:bodyPr anchor="t">
            <a:noAutofit/>
          </a:bodyPr>
          <a:lstStyle/>
          <a:p>
            <a:r>
              <a:rPr lang="cs-CZ" sz="4000" dirty="0">
                <a:latin typeface="Great Vibes" panose="02000507080000020002" pitchFamily="2" charset="-18"/>
              </a:rPr>
              <a:t>pomocí</a:t>
            </a:r>
          </a:p>
        </p:txBody>
      </p:sp>
      <p:sp>
        <p:nvSpPr>
          <p:cNvPr id="7" name="Obdélník: se zakulacenými rohy 6">
            <a:extLst>
              <a:ext uri="{FF2B5EF4-FFF2-40B4-BE49-F238E27FC236}">
                <a16:creationId xmlns:a16="http://schemas.microsoft.com/office/drawing/2014/main" id="{A56BE040-8C7A-4601-B4AA-57143BBFE609}"/>
              </a:ext>
            </a:extLst>
          </p:cNvPr>
          <p:cNvSpPr/>
          <p:nvPr/>
        </p:nvSpPr>
        <p:spPr>
          <a:xfrm>
            <a:off x="1984715" y="3582191"/>
            <a:ext cx="2547169" cy="1006226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000" dirty="0"/>
              <a:t>ALLER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0765C17C-E27A-472A-A7C5-0DA5A3371FB7}"/>
              </a:ext>
            </a:extLst>
          </p:cNvPr>
          <p:cNvSpPr txBox="1"/>
          <p:nvPr/>
        </p:nvSpPr>
        <p:spPr>
          <a:xfrm>
            <a:off x="2278768" y="5342984"/>
            <a:ext cx="19590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u="sng" dirty="0">
                <a:solidFill>
                  <a:schemeClr val="bg1"/>
                </a:solidFill>
              </a:rPr>
              <a:t>Pomocné sloveso</a:t>
            </a:r>
            <a:r>
              <a:rPr lang="cs-CZ" dirty="0">
                <a:solidFill>
                  <a:schemeClr val="bg1"/>
                </a:solidFill>
              </a:rPr>
              <a:t>,</a:t>
            </a:r>
          </a:p>
          <a:p>
            <a:pPr algn="ctr"/>
            <a:r>
              <a:rPr lang="cs-CZ" dirty="0">
                <a:solidFill>
                  <a:schemeClr val="bg1"/>
                </a:solidFill>
              </a:rPr>
              <a:t>které časujeme</a:t>
            </a:r>
          </a:p>
        </p:txBody>
      </p:sp>
      <p:sp>
        <p:nvSpPr>
          <p:cNvPr id="9" name="Obdélník: se zakulacenými rohy 8">
            <a:extLst>
              <a:ext uri="{FF2B5EF4-FFF2-40B4-BE49-F238E27FC236}">
                <a16:creationId xmlns:a16="http://schemas.microsoft.com/office/drawing/2014/main" id="{7E680C10-83EE-4528-A304-C4DA50ED55E3}"/>
              </a:ext>
            </a:extLst>
          </p:cNvPr>
          <p:cNvSpPr/>
          <p:nvPr/>
        </p:nvSpPr>
        <p:spPr>
          <a:xfrm>
            <a:off x="6242390" y="3582191"/>
            <a:ext cx="2547169" cy="1006226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000" dirty="0"/>
              <a:t>infinitiv</a:t>
            </a:r>
          </a:p>
        </p:txBody>
      </p:sp>
      <p:sp>
        <p:nvSpPr>
          <p:cNvPr id="20" name="TextovéPole 19">
            <a:extLst>
              <a:ext uri="{FF2B5EF4-FFF2-40B4-BE49-F238E27FC236}">
                <a16:creationId xmlns:a16="http://schemas.microsoft.com/office/drawing/2014/main" id="{B233B191-BF73-47F4-80DE-60C02F584A1D}"/>
              </a:ext>
            </a:extLst>
          </p:cNvPr>
          <p:cNvSpPr txBox="1"/>
          <p:nvPr/>
        </p:nvSpPr>
        <p:spPr>
          <a:xfrm>
            <a:off x="6280344" y="5342985"/>
            <a:ext cx="245745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cs-CZ" u="sng" dirty="0">
                <a:solidFill>
                  <a:schemeClr val="bg1"/>
                </a:solidFill>
              </a:rPr>
              <a:t>Významové sloveso</a:t>
            </a:r>
            <a:r>
              <a:rPr lang="cs-CZ" dirty="0">
                <a:solidFill>
                  <a:schemeClr val="bg1"/>
                </a:solidFill>
              </a:rPr>
              <a:t>,</a:t>
            </a:r>
          </a:p>
          <a:p>
            <a:pPr algn="ctr"/>
            <a:r>
              <a:rPr lang="cs-CZ" dirty="0">
                <a:solidFill>
                  <a:schemeClr val="bg1"/>
                </a:solidFill>
              </a:rPr>
              <a:t>v infinitivu</a:t>
            </a: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348E9020-A4CA-4BDC-AFDF-C24CDC6B14FF}"/>
              </a:ext>
            </a:extLst>
          </p:cNvPr>
          <p:cNvSpPr txBox="1"/>
          <p:nvPr/>
        </p:nvSpPr>
        <p:spPr>
          <a:xfrm>
            <a:off x="5106451" y="3654417"/>
            <a:ext cx="561372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50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2" name="Šipka: dolů 11">
            <a:extLst>
              <a:ext uri="{FF2B5EF4-FFF2-40B4-BE49-F238E27FC236}">
                <a16:creationId xmlns:a16="http://schemas.microsoft.com/office/drawing/2014/main" id="{F473DEFD-B36C-4B27-92C4-E4AF71BAD517}"/>
              </a:ext>
            </a:extLst>
          </p:cNvPr>
          <p:cNvSpPr/>
          <p:nvPr/>
        </p:nvSpPr>
        <p:spPr>
          <a:xfrm>
            <a:off x="2990850" y="4781550"/>
            <a:ext cx="295275" cy="561434"/>
          </a:xfrm>
          <a:prstGeom prst="downArrow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Šipka: dolů 12">
            <a:extLst>
              <a:ext uri="{FF2B5EF4-FFF2-40B4-BE49-F238E27FC236}">
                <a16:creationId xmlns:a16="http://schemas.microsoft.com/office/drawing/2014/main" id="{6D1F0F05-0CA0-464B-B7A2-3B70FDD05EB5}"/>
              </a:ext>
            </a:extLst>
          </p:cNvPr>
          <p:cNvSpPr/>
          <p:nvPr/>
        </p:nvSpPr>
        <p:spPr>
          <a:xfrm>
            <a:off x="7324715" y="4790299"/>
            <a:ext cx="295275" cy="561434"/>
          </a:xfrm>
          <a:prstGeom prst="downArrow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61752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4AA13AD3-0A4F-475A-BEBB-DEEFF5C096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3">
            <a:extLst>
              <a:ext uri="{FF2B5EF4-FFF2-40B4-BE49-F238E27FC236}">
                <a16:creationId xmlns:a16="http://schemas.microsoft.com/office/drawing/2014/main" id="{29E6CCFD-E3D7-485A-8F69-766F44F8F13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4773"/>
          <a:stretch/>
        </p:blipFill>
        <p:spPr>
          <a:xfrm>
            <a:off x="20" y="0"/>
            <a:ext cx="12191980" cy="6857990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CB98331E-6CDC-406E-B820-9B97E9B9B0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3326"/>
            <a:ext cx="12191999" cy="5627414"/>
          </a:xfrm>
          <a:prstGeom prst="rect">
            <a:avLst/>
          </a:prstGeom>
          <a:gradFill flip="none" rotWithShape="1">
            <a:gsLst>
              <a:gs pos="0">
                <a:schemeClr val="tx1">
                  <a:alpha val="0"/>
                </a:schemeClr>
              </a:gs>
              <a:gs pos="50000">
                <a:schemeClr val="tx1">
                  <a:alpha val="56000"/>
                </a:schemeClr>
              </a:gs>
              <a:gs pos="100000">
                <a:schemeClr val="tx1">
                  <a:alpha val="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899D3861-742E-46F8-B4F0-A93313227E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99060" y="81707"/>
            <a:ext cx="4820930" cy="299293"/>
          </a:xfrm>
        </p:spPr>
        <p:txBody>
          <a:bodyPr anchor="b">
            <a:normAutofit fontScale="90000"/>
          </a:bodyPr>
          <a:lstStyle/>
          <a:p>
            <a:br>
              <a:rPr lang="cs-CZ" dirty="0">
                <a:solidFill>
                  <a:srgbClr val="FFFFFF"/>
                </a:solidFill>
              </a:rPr>
            </a:br>
            <a:endParaRPr lang="cs-CZ" dirty="0">
              <a:solidFill>
                <a:srgbClr val="FFFFFF"/>
              </a:solidFill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B9A5A20-6A82-4E57-8479-77DF800E5C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6630" y="763326"/>
            <a:ext cx="3724275" cy="709080"/>
          </a:xfrm>
          <a:solidFill>
            <a:schemeClr val="accent5">
              <a:lumMod val="75000"/>
            </a:schemeClr>
          </a:solidFill>
        </p:spPr>
        <p:txBody>
          <a:bodyPr anchor="t">
            <a:noAutofit/>
          </a:bodyPr>
          <a:lstStyle/>
          <a:p>
            <a:r>
              <a:rPr lang="cs-CZ" sz="4000" dirty="0">
                <a:latin typeface="Great Vibes" panose="02000507080000020002" pitchFamily="2" charset="-18"/>
              </a:rPr>
              <a:t>Příkladové věty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C35180F5-0A27-491F-A11A-0F040367767E}"/>
              </a:ext>
            </a:extLst>
          </p:cNvPr>
          <p:cNvSpPr txBox="1"/>
          <p:nvPr/>
        </p:nvSpPr>
        <p:spPr>
          <a:xfrm>
            <a:off x="809625" y="2409825"/>
            <a:ext cx="2225353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500" dirty="0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 </a:t>
            </a:r>
            <a:r>
              <a:rPr lang="cs-CZ" sz="2500" dirty="0" err="1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suis</a:t>
            </a:r>
            <a:r>
              <a:rPr lang="cs-CZ" sz="2500" dirty="0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à </a:t>
            </a:r>
            <a:r>
              <a:rPr lang="cs-CZ" sz="2500" dirty="0" err="1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l´école</a:t>
            </a:r>
            <a:r>
              <a:rPr lang="cs-CZ" sz="2500" dirty="0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cs-CZ" sz="25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TextovéPole 17">
            <a:extLst>
              <a:ext uri="{FF2B5EF4-FFF2-40B4-BE49-F238E27FC236}">
                <a16:creationId xmlns:a16="http://schemas.microsoft.com/office/drawing/2014/main" id="{90BC1122-52D7-4FF8-8ECD-F9EE86553719}"/>
              </a:ext>
            </a:extLst>
          </p:cNvPr>
          <p:cNvSpPr txBox="1"/>
          <p:nvPr/>
        </p:nvSpPr>
        <p:spPr>
          <a:xfrm>
            <a:off x="6400800" y="2387084"/>
            <a:ext cx="3524250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cs-CZ" sz="2500" dirty="0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 </a:t>
            </a:r>
            <a:r>
              <a:rPr lang="cs-CZ" sz="2500" dirty="0" err="1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vais</a:t>
            </a:r>
            <a:r>
              <a:rPr lang="cs-CZ" sz="2500" dirty="0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500" dirty="0" err="1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être</a:t>
            </a:r>
            <a:r>
              <a:rPr lang="cs-CZ" sz="2500" dirty="0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à </a:t>
            </a:r>
            <a:r>
              <a:rPr lang="cs-CZ" sz="2500" dirty="0" err="1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l´école</a:t>
            </a:r>
            <a:r>
              <a:rPr lang="cs-CZ" sz="2500" dirty="0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cs-CZ" sz="25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TextovéPole 20">
            <a:extLst>
              <a:ext uri="{FF2B5EF4-FFF2-40B4-BE49-F238E27FC236}">
                <a16:creationId xmlns:a16="http://schemas.microsoft.com/office/drawing/2014/main" id="{3EE5C174-5DFA-42D9-B528-B9FCF4468501}"/>
              </a:ext>
            </a:extLst>
          </p:cNvPr>
          <p:cNvSpPr txBox="1"/>
          <p:nvPr/>
        </p:nvSpPr>
        <p:spPr>
          <a:xfrm>
            <a:off x="819899" y="3042701"/>
            <a:ext cx="3321006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cs-CZ" sz="2500" dirty="0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 </a:t>
            </a:r>
            <a:r>
              <a:rPr lang="cs-CZ" sz="2500" dirty="0" err="1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écoutes</a:t>
            </a:r>
            <a:r>
              <a:rPr lang="cs-CZ" sz="2500" dirty="0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la </a:t>
            </a:r>
            <a:r>
              <a:rPr lang="cs-CZ" sz="2500" dirty="0" err="1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musique</a:t>
            </a:r>
            <a:r>
              <a:rPr lang="cs-CZ" sz="2500" dirty="0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cs-CZ" sz="25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" name="TextovéPole 21">
            <a:extLst>
              <a:ext uri="{FF2B5EF4-FFF2-40B4-BE49-F238E27FC236}">
                <a16:creationId xmlns:a16="http://schemas.microsoft.com/office/drawing/2014/main" id="{784975AC-74DE-400F-B778-7946DE61AED2}"/>
              </a:ext>
            </a:extLst>
          </p:cNvPr>
          <p:cNvSpPr txBox="1"/>
          <p:nvPr/>
        </p:nvSpPr>
        <p:spPr>
          <a:xfrm>
            <a:off x="809625" y="3671338"/>
            <a:ext cx="4314825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cs-CZ" sz="2500" dirty="0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Pierre </a:t>
            </a:r>
            <a:r>
              <a:rPr lang="cs-CZ" sz="2500" dirty="0" err="1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travaille</a:t>
            </a:r>
            <a:r>
              <a:rPr lang="cs-CZ" sz="2500" dirty="0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500" dirty="0" err="1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dans</a:t>
            </a:r>
            <a:r>
              <a:rPr lang="cs-CZ" sz="2500" dirty="0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500" dirty="0" err="1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</a:t>
            </a:r>
            <a:r>
              <a:rPr lang="cs-CZ" sz="2500" dirty="0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500" dirty="0" err="1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bureau</a:t>
            </a:r>
            <a:r>
              <a:rPr lang="cs-CZ" sz="2500" dirty="0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cs-CZ" sz="25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" name="TextovéPole 23">
            <a:extLst>
              <a:ext uri="{FF2B5EF4-FFF2-40B4-BE49-F238E27FC236}">
                <a16:creationId xmlns:a16="http://schemas.microsoft.com/office/drawing/2014/main" id="{2F06368D-0656-408D-A28D-E2B186A20A8D}"/>
              </a:ext>
            </a:extLst>
          </p:cNvPr>
          <p:cNvSpPr txBox="1"/>
          <p:nvPr/>
        </p:nvSpPr>
        <p:spPr>
          <a:xfrm>
            <a:off x="784547" y="4299975"/>
            <a:ext cx="4158928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cs-CZ" sz="2500" dirty="0" err="1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Nous</a:t>
            </a:r>
            <a:r>
              <a:rPr lang="cs-CZ" sz="2500" dirty="0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500" dirty="0" err="1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parlons</a:t>
            </a:r>
            <a:r>
              <a:rPr lang="cs-CZ" sz="2500" dirty="0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500" dirty="0" err="1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avec</a:t>
            </a:r>
            <a:r>
              <a:rPr lang="cs-CZ" sz="2500" dirty="0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500" dirty="0" err="1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notre</a:t>
            </a:r>
            <a:r>
              <a:rPr lang="cs-CZ" sz="2500" dirty="0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500" dirty="0" err="1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fille</a:t>
            </a:r>
            <a:r>
              <a:rPr lang="cs-CZ" sz="2500" dirty="0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cs-CZ" sz="25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TextovéPole 25">
            <a:extLst>
              <a:ext uri="{FF2B5EF4-FFF2-40B4-BE49-F238E27FC236}">
                <a16:creationId xmlns:a16="http://schemas.microsoft.com/office/drawing/2014/main" id="{04DD7FB4-A0C5-446E-A912-59B0A174BA08}"/>
              </a:ext>
            </a:extLst>
          </p:cNvPr>
          <p:cNvSpPr txBox="1"/>
          <p:nvPr/>
        </p:nvSpPr>
        <p:spPr>
          <a:xfrm>
            <a:off x="819899" y="4928394"/>
            <a:ext cx="3704476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cs-CZ" sz="2500" dirty="0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Vous </a:t>
            </a:r>
            <a:r>
              <a:rPr lang="cs-CZ" sz="2500" dirty="0" err="1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regardez</a:t>
            </a:r>
            <a:r>
              <a:rPr lang="cs-CZ" sz="2500" dirty="0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500" dirty="0" err="1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</a:t>
            </a:r>
            <a:r>
              <a:rPr lang="cs-CZ" sz="2500" dirty="0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film.</a:t>
            </a:r>
            <a:endParaRPr lang="cs-CZ" sz="25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8" name="TextovéPole 27">
            <a:extLst>
              <a:ext uri="{FF2B5EF4-FFF2-40B4-BE49-F238E27FC236}">
                <a16:creationId xmlns:a16="http://schemas.microsoft.com/office/drawing/2014/main" id="{83C070D5-CBE3-4987-8631-EDED453002BD}"/>
              </a:ext>
            </a:extLst>
          </p:cNvPr>
          <p:cNvSpPr txBox="1"/>
          <p:nvPr/>
        </p:nvSpPr>
        <p:spPr>
          <a:xfrm>
            <a:off x="819899" y="5511967"/>
            <a:ext cx="4571251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cs-CZ" sz="2500" dirty="0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Ils </a:t>
            </a:r>
            <a:r>
              <a:rPr lang="cs-CZ" sz="2500" dirty="0" err="1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ont</a:t>
            </a:r>
            <a:r>
              <a:rPr lang="cs-CZ" sz="2500" dirty="0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500" dirty="0" err="1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une</a:t>
            </a:r>
            <a:r>
              <a:rPr lang="cs-CZ" sz="2500" dirty="0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500" dirty="0" err="1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nouvelle</a:t>
            </a:r>
            <a:r>
              <a:rPr lang="cs-CZ" sz="2500" dirty="0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500" dirty="0" err="1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voiture</a:t>
            </a:r>
            <a:r>
              <a:rPr lang="cs-CZ" sz="2500" dirty="0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rouge.</a:t>
            </a:r>
            <a:endParaRPr lang="cs-CZ" sz="25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2" name="TextovéPole 31">
            <a:extLst>
              <a:ext uri="{FF2B5EF4-FFF2-40B4-BE49-F238E27FC236}">
                <a16:creationId xmlns:a16="http://schemas.microsoft.com/office/drawing/2014/main" id="{F4ACB09E-75B9-4177-844E-FA4BA8018BF0}"/>
              </a:ext>
            </a:extLst>
          </p:cNvPr>
          <p:cNvSpPr txBox="1"/>
          <p:nvPr/>
        </p:nvSpPr>
        <p:spPr>
          <a:xfrm>
            <a:off x="6372972" y="3046927"/>
            <a:ext cx="4047377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cs-CZ" sz="2500" dirty="0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 </a:t>
            </a:r>
            <a:r>
              <a:rPr lang="cs-CZ" sz="2500" dirty="0" err="1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vas</a:t>
            </a:r>
            <a:r>
              <a:rPr lang="cs-CZ" sz="2500" dirty="0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500" dirty="0" err="1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écouter</a:t>
            </a:r>
            <a:r>
              <a:rPr lang="cs-CZ" sz="2500" dirty="0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la </a:t>
            </a:r>
            <a:r>
              <a:rPr lang="cs-CZ" sz="2500" dirty="0" err="1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musique</a:t>
            </a:r>
            <a:r>
              <a:rPr lang="cs-CZ" sz="2500" dirty="0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cs-CZ" sz="25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4" name="TextovéPole 33">
            <a:extLst>
              <a:ext uri="{FF2B5EF4-FFF2-40B4-BE49-F238E27FC236}">
                <a16:creationId xmlns:a16="http://schemas.microsoft.com/office/drawing/2014/main" id="{BADD0C90-9320-41A2-B4B4-7959644B980B}"/>
              </a:ext>
            </a:extLst>
          </p:cNvPr>
          <p:cNvSpPr txBox="1"/>
          <p:nvPr/>
        </p:nvSpPr>
        <p:spPr>
          <a:xfrm>
            <a:off x="6410324" y="3667780"/>
            <a:ext cx="4906871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cs-CZ" sz="2500" dirty="0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Pierre </a:t>
            </a:r>
            <a:r>
              <a:rPr lang="cs-CZ" sz="2500" dirty="0" err="1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cs-CZ" sz="2500" dirty="0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500" dirty="0" err="1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travailler</a:t>
            </a:r>
            <a:r>
              <a:rPr lang="cs-CZ" sz="2500" dirty="0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500" dirty="0" err="1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dans</a:t>
            </a:r>
            <a:r>
              <a:rPr lang="cs-CZ" sz="2500" dirty="0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500" dirty="0" err="1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</a:t>
            </a:r>
            <a:r>
              <a:rPr lang="cs-CZ" sz="2500" dirty="0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500" dirty="0" err="1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bureau</a:t>
            </a:r>
            <a:r>
              <a:rPr lang="cs-CZ" sz="2500" dirty="0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cs-CZ" sz="25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6" name="TextovéPole 35">
            <a:extLst>
              <a:ext uri="{FF2B5EF4-FFF2-40B4-BE49-F238E27FC236}">
                <a16:creationId xmlns:a16="http://schemas.microsoft.com/office/drawing/2014/main" id="{19CBD736-3F3E-4AF3-9349-938E43C9853F}"/>
              </a:ext>
            </a:extLst>
          </p:cNvPr>
          <p:cNvSpPr txBox="1"/>
          <p:nvPr/>
        </p:nvSpPr>
        <p:spPr>
          <a:xfrm>
            <a:off x="6372973" y="4299975"/>
            <a:ext cx="5777430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cs-CZ" sz="2500" dirty="0" err="1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Nous</a:t>
            </a:r>
            <a:r>
              <a:rPr lang="cs-CZ" sz="2500" dirty="0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500" dirty="0" err="1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allons</a:t>
            </a:r>
            <a:r>
              <a:rPr lang="cs-CZ" sz="2500" dirty="0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500" dirty="0" err="1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parler</a:t>
            </a:r>
            <a:r>
              <a:rPr lang="cs-CZ" sz="2500" dirty="0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500" dirty="0" err="1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avec</a:t>
            </a:r>
            <a:r>
              <a:rPr lang="cs-CZ" sz="2500" dirty="0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500" dirty="0" err="1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notre</a:t>
            </a:r>
            <a:r>
              <a:rPr lang="cs-CZ" sz="2500" dirty="0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500" dirty="0" err="1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fille</a:t>
            </a:r>
            <a:r>
              <a:rPr lang="cs-CZ" sz="2500" dirty="0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cs-CZ" sz="25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8" name="TextovéPole 37">
            <a:extLst>
              <a:ext uri="{FF2B5EF4-FFF2-40B4-BE49-F238E27FC236}">
                <a16:creationId xmlns:a16="http://schemas.microsoft.com/office/drawing/2014/main" id="{F9EF81E4-85C2-4C78-81CA-85D908706303}"/>
              </a:ext>
            </a:extLst>
          </p:cNvPr>
          <p:cNvSpPr txBox="1"/>
          <p:nvPr/>
        </p:nvSpPr>
        <p:spPr>
          <a:xfrm>
            <a:off x="6372973" y="4870833"/>
            <a:ext cx="4552202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cs-CZ" sz="2500" dirty="0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Vous </a:t>
            </a:r>
            <a:r>
              <a:rPr lang="cs-CZ" sz="2500" dirty="0" err="1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allez</a:t>
            </a:r>
            <a:r>
              <a:rPr lang="cs-CZ" sz="2500" dirty="0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500" dirty="0" err="1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regarder</a:t>
            </a:r>
            <a:r>
              <a:rPr lang="cs-CZ" sz="2500" dirty="0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500" dirty="0" err="1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</a:t>
            </a:r>
            <a:r>
              <a:rPr lang="cs-CZ" sz="2500" dirty="0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film.</a:t>
            </a:r>
            <a:endParaRPr lang="cs-CZ" sz="25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0" name="TextovéPole 39">
            <a:extLst>
              <a:ext uri="{FF2B5EF4-FFF2-40B4-BE49-F238E27FC236}">
                <a16:creationId xmlns:a16="http://schemas.microsoft.com/office/drawing/2014/main" id="{CE9E0000-ADEE-4F83-967C-DEF49820FCE1}"/>
              </a:ext>
            </a:extLst>
          </p:cNvPr>
          <p:cNvSpPr txBox="1"/>
          <p:nvPr/>
        </p:nvSpPr>
        <p:spPr>
          <a:xfrm>
            <a:off x="6372973" y="5473795"/>
            <a:ext cx="5777430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cs-CZ" sz="2500" dirty="0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Ils </a:t>
            </a:r>
            <a:r>
              <a:rPr lang="cs-CZ" sz="2500" dirty="0" err="1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vont</a:t>
            </a:r>
            <a:r>
              <a:rPr lang="cs-CZ" sz="2500" dirty="0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500" dirty="0" err="1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avoir</a:t>
            </a:r>
            <a:r>
              <a:rPr lang="cs-CZ" sz="2500" dirty="0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500" dirty="0" err="1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une</a:t>
            </a:r>
            <a:r>
              <a:rPr lang="cs-CZ" sz="2500" dirty="0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500" dirty="0" err="1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nouvelle</a:t>
            </a:r>
            <a:r>
              <a:rPr lang="cs-CZ" sz="2500" dirty="0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500" dirty="0" err="1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voiture</a:t>
            </a:r>
            <a:r>
              <a:rPr lang="cs-CZ" sz="2500" dirty="0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rouge.</a:t>
            </a:r>
            <a:endParaRPr lang="cs-CZ" sz="25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6" name="Šipka: doprava 45">
            <a:extLst>
              <a:ext uri="{FF2B5EF4-FFF2-40B4-BE49-F238E27FC236}">
                <a16:creationId xmlns:a16="http://schemas.microsoft.com/office/drawing/2014/main" id="{1EA1428E-D72B-4232-A11C-991511A59EA9}"/>
              </a:ext>
            </a:extLst>
          </p:cNvPr>
          <p:cNvSpPr/>
          <p:nvPr/>
        </p:nvSpPr>
        <p:spPr>
          <a:xfrm>
            <a:off x="5333253" y="3882404"/>
            <a:ext cx="971550" cy="95250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8" name="Šipka: doprava 47">
            <a:extLst>
              <a:ext uri="{FF2B5EF4-FFF2-40B4-BE49-F238E27FC236}">
                <a16:creationId xmlns:a16="http://schemas.microsoft.com/office/drawing/2014/main" id="{CAADDBB0-C08F-4688-95A2-037C838A657C}"/>
              </a:ext>
            </a:extLst>
          </p:cNvPr>
          <p:cNvSpPr/>
          <p:nvPr/>
        </p:nvSpPr>
        <p:spPr>
          <a:xfrm>
            <a:off x="5333253" y="3284783"/>
            <a:ext cx="971550" cy="95250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0" name="Šipka: doprava 49">
            <a:extLst>
              <a:ext uri="{FF2B5EF4-FFF2-40B4-BE49-F238E27FC236}">
                <a16:creationId xmlns:a16="http://schemas.microsoft.com/office/drawing/2014/main" id="{6CD486F4-6583-4D7F-89F8-8126914995DD}"/>
              </a:ext>
            </a:extLst>
          </p:cNvPr>
          <p:cNvSpPr/>
          <p:nvPr/>
        </p:nvSpPr>
        <p:spPr>
          <a:xfrm>
            <a:off x="5333253" y="2621010"/>
            <a:ext cx="971550" cy="95250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2" name="Šipka: doprava 51">
            <a:extLst>
              <a:ext uri="{FF2B5EF4-FFF2-40B4-BE49-F238E27FC236}">
                <a16:creationId xmlns:a16="http://schemas.microsoft.com/office/drawing/2014/main" id="{74AFE3A7-6350-4E57-836E-431CC618C4ED}"/>
              </a:ext>
            </a:extLst>
          </p:cNvPr>
          <p:cNvSpPr/>
          <p:nvPr/>
        </p:nvSpPr>
        <p:spPr>
          <a:xfrm>
            <a:off x="5333253" y="5091003"/>
            <a:ext cx="971550" cy="95250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4" name="Šipka: doprava 53">
            <a:extLst>
              <a:ext uri="{FF2B5EF4-FFF2-40B4-BE49-F238E27FC236}">
                <a16:creationId xmlns:a16="http://schemas.microsoft.com/office/drawing/2014/main" id="{D2E19BE9-5E59-4B53-8B53-8AFE067AFEF4}"/>
              </a:ext>
            </a:extLst>
          </p:cNvPr>
          <p:cNvSpPr/>
          <p:nvPr/>
        </p:nvSpPr>
        <p:spPr>
          <a:xfrm>
            <a:off x="5333253" y="5712322"/>
            <a:ext cx="971550" cy="95250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6" name="Šipka: doprava 55">
            <a:extLst>
              <a:ext uri="{FF2B5EF4-FFF2-40B4-BE49-F238E27FC236}">
                <a16:creationId xmlns:a16="http://schemas.microsoft.com/office/drawing/2014/main" id="{2195B330-E66F-46F3-B248-B374815CB39E}"/>
              </a:ext>
            </a:extLst>
          </p:cNvPr>
          <p:cNvSpPr/>
          <p:nvPr/>
        </p:nvSpPr>
        <p:spPr>
          <a:xfrm>
            <a:off x="5333253" y="4510516"/>
            <a:ext cx="971550" cy="95250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32794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4AA13AD3-0A4F-475A-BEBB-DEEFF5C096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3">
            <a:extLst>
              <a:ext uri="{FF2B5EF4-FFF2-40B4-BE49-F238E27FC236}">
                <a16:creationId xmlns:a16="http://schemas.microsoft.com/office/drawing/2014/main" id="{29E6CCFD-E3D7-485A-8F69-766F44F8F13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4773"/>
          <a:stretch/>
        </p:blipFill>
        <p:spPr>
          <a:xfrm>
            <a:off x="20" y="0"/>
            <a:ext cx="12191980" cy="6857990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CB98331E-6CDC-406E-B820-9B97E9B9B0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3326"/>
            <a:ext cx="12191999" cy="5627414"/>
          </a:xfrm>
          <a:prstGeom prst="rect">
            <a:avLst/>
          </a:prstGeom>
          <a:gradFill flip="none" rotWithShape="1">
            <a:gsLst>
              <a:gs pos="0">
                <a:schemeClr val="tx1">
                  <a:alpha val="0"/>
                </a:schemeClr>
              </a:gs>
              <a:gs pos="50000">
                <a:schemeClr val="tx1">
                  <a:alpha val="56000"/>
                </a:schemeClr>
              </a:gs>
              <a:gs pos="100000">
                <a:schemeClr val="tx1">
                  <a:alpha val="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899D3861-742E-46F8-B4F0-A93313227E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99060" y="81707"/>
            <a:ext cx="4820930" cy="299293"/>
          </a:xfrm>
        </p:spPr>
        <p:txBody>
          <a:bodyPr anchor="b">
            <a:normAutofit fontScale="90000"/>
          </a:bodyPr>
          <a:lstStyle/>
          <a:p>
            <a:br>
              <a:rPr lang="cs-CZ" dirty="0">
                <a:solidFill>
                  <a:srgbClr val="FFFFFF"/>
                </a:solidFill>
              </a:rPr>
            </a:br>
            <a:endParaRPr lang="cs-CZ" dirty="0">
              <a:solidFill>
                <a:srgbClr val="FFFFFF"/>
              </a:solidFill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B9A5A20-6A82-4E57-8479-77DF800E5C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78730" y="374843"/>
            <a:ext cx="7593895" cy="709080"/>
          </a:xfrm>
          <a:solidFill>
            <a:schemeClr val="accent5">
              <a:lumMod val="75000"/>
            </a:schemeClr>
          </a:solidFill>
        </p:spPr>
        <p:txBody>
          <a:bodyPr anchor="t">
            <a:noAutofit/>
          </a:bodyPr>
          <a:lstStyle/>
          <a:p>
            <a:r>
              <a:rPr lang="cs-CZ" sz="4000" dirty="0">
                <a:latin typeface="Great Vibes" panose="02000507080000020002" pitchFamily="2" charset="-18"/>
              </a:rPr>
              <a:t>Příkladové věty </a:t>
            </a:r>
            <a:r>
              <a:rPr lang="cs-CZ" sz="4000" dirty="0">
                <a:solidFill>
                  <a:srgbClr val="C00000"/>
                </a:solidFill>
                <a:latin typeface="Great Vibes" panose="02000507080000020002" pitchFamily="2" charset="-18"/>
              </a:rPr>
              <a:t>v záporu</a:t>
            </a:r>
          </a:p>
        </p:txBody>
      </p:sp>
      <p:sp>
        <p:nvSpPr>
          <p:cNvPr id="18" name="TextovéPole 17">
            <a:extLst>
              <a:ext uri="{FF2B5EF4-FFF2-40B4-BE49-F238E27FC236}">
                <a16:creationId xmlns:a16="http://schemas.microsoft.com/office/drawing/2014/main" id="{90BC1122-52D7-4FF8-8ECD-F9EE86553719}"/>
              </a:ext>
            </a:extLst>
          </p:cNvPr>
          <p:cNvSpPr txBox="1"/>
          <p:nvPr/>
        </p:nvSpPr>
        <p:spPr>
          <a:xfrm>
            <a:off x="3648075" y="2711665"/>
            <a:ext cx="3819526" cy="477054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cs-CZ" sz="2500" dirty="0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 </a:t>
            </a:r>
            <a:r>
              <a:rPr lang="cs-CZ" sz="2500" b="1" dirty="0">
                <a:solidFill>
                  <a:srgbClr val="C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</a:t>
            </a:r>
            <a:r>
              <a:rPr lang="cs-CZ" sz="2500" dirty="0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500" dirty="0" err="1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vais</a:t>
            </a:r>
            <a:r>
              <a:rPr lang="cs-CZ" sz="2500" dirty="0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500" b="1" dirty="0">
                <a:solidFill>
                  <a:srgbClr val="C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pas</a:t>
            </a:r>
            <a:r>
              <a:rPr lang="cs-CZ" sz="2500" dirty="0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500" dirty="0" err="1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être</a:t>
            </a:r>
            <a:r>
              <a:rPr lang="cs-CZ" sz="2500" dirty="0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à </a:t>
            </a:r>
            <a:r>
              <a:rPr lang="cs-CZ" sz="2500" dirty="0" err="1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l´école</a:t>
            </a:r>
            <a:r>
              <a:rPr lang="cs-CZ" sz="2500" dirty="0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cs-CZ" sz="25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2" name="TextovéPole 31">
            <a:extLst>
              <a:ext uri="{FF2B5EF4-FFF2-40B4-BE49-F238E27FC236}">
                <a16:creationId xmlns:a16="http://schemas.microsoft.com/office/drawing/2014/main" id="{F4ACB09E-75B9-4177-844E-FA4BA8018BF0}"/>
              </a:ext>
            </a:extLst>
          </p:cNvPr>
          <p:cNvSpPr txBox="1"/>
          <p:nvPr/>
        </p:nvSpPr>
        <p:spPr>
          <a:xfrm>
            <a:off x="3620247" y="3371508"/>
            <a:ext cx="4523628" cy="477054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cs-CZ" sz="2500" dirty="0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 </a:t>
            </a:r>
            <a:r>
              <a:rPr lang="cs-CZ" sz="2500" b="1" dirty="0">
                <a:solidFill>
                  <a:srgbClr val="C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</a:t>
            </a:r>
            <a:r>
              <a:rPr lang="cs-CZ" sz="2500" dirty="0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500" dirty="0" err="1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vas</a:t>
            </a:r>
            <a:r>
              <a:rPr lang="cs-CZ" sz="2500" dirty="0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500" b="1" dirty="0">
                <a:solidFill>
                  <a:srgbClr val="C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pas</a:t>
            </a:r>
            <a:r>
              <a:rPr lang="cs-CZ" sz="2500" dirty="0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500" dirty="0" err="1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écouter</a:t>
            </a:r>
            <a:r>
              <a:rPr lang="cs-CZ" sz="2500" dirty="0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la </a:t>
            </a:r>
            <a:r>
              <a:rPr lang="cs-CZ" sz="2500" dirty="0" err="1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musique</a:t>
            </a:r>
            <a:r>
              <a:rPr lang="cs-CZ" sz="2500" dirty="0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cs-CZ" sz="25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4" name="TextovéPole 33">
            <a:extLst>
              <a:ext uri="{FF2B5EF4-FFF2-40B4-BE49-F238E27FC236}">
                <a16:creationId xmlns:a16="http://schemas.microsoft.com/office/drawing/2014/main" id="{BADD0C90-9320-41A2-B4B4-7959644B980B}"/>
              </a:ext>
            </a:extLst>
          </p:cNvPr>
          <p:cNvSpPr txBox="1"/>
          <p:nvPr/>
        </p:nvSpPr>
        <p:spPr>
          <a:xfrm>
            <a:off x="3657599" y="3992361"/>
            <a:ext cx="5543551" cy="477054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cs-CZ" sz="2500" dirty="0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Pierre </a:t>
            </a:r>
            <a:r>
              <a:rPr lang="cs-CZ" sz="2500" b="1" dirty="0">
                <a:solidFill>
                  <a:srgbClr val="C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</a:t>
            </a:r>
            <a:r>
              <a:rPr lang="cs-CZ" sz="2500" dirty="0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500" dirty="0" err="1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cs-CZ" sz="2500" dirty="0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500" b="1" dirty="0">
                <a:solidFill>
                  <a:srgbClr val="C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pas</a:t>
            </a:r>
            <a:r>
              <a:rPr lang="cs-CZ" sz="2500" dirty="0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500" dirty="0" err="1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travailler</a:t>
            </a:r>
            <a:r>
              <a:rPr lang="cs-CZ" sz="2500" dirty="0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500" dirty="0" err="1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dans</a:t>
            </a:r>
            <a:r>
              <a:rPr lang="cs-CZ" sz="2500" dirty="0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500" dirty="0" err="1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</a:t>
            </a:r>
            <a:r>
              <a:rPr lang="cs-CZ" sz="2500" dirty="0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500" dirty="0" err="1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bureau</a:t>
            </a:r>
            <a:r>
              <a:rPr lang="cs-CZ" sz="2500" dirty="0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cs-CZ" sz="25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6" name="TextovéPole 35">
            <a:extLst>
              <a:ext uri="{FF2B5EF4-FFF2-40B4-BE49-F238E27FC236}">
                <a16:creationId xmlns:a16="http://schemas.microsoft.com/office/drawing/2014/main" id="{19CBD736-3F3E-4AF3-9349-938E43C9853F}"/>
              </a:ext>
            </a:extLst>
          </p:cNvPr>
          <p:cNvSpPr txBox="1"/>
          <p:nvPr/>
        </p:nvSpPr>
        <p:spPr>
          <a:xfrm>
            <a:off x="3620248" y="4624556"/>
            <a:ext cx="5352302" cy="477054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cs-CZ" sz="2500" dirty="0" err="1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Nous</a:t>
            </a:r>
            <a:r>
              <a:rPr lang="cs-CZ" sz="2500" dirty="0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500" b="1" dirty="0" err="1">
                <a:solidFill>
                  <a:srgbClr val="C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n´</a:t>
            </a:r>
            <a:r>
              <a:rPr lang="cs-CZ" sz="2500" dirty="0" err="1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allons</a:t>
            </a:r>
            <a:r>
              <a:rPr lang="cs-CZ" sz="2500" dirty="0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500" b="1" dirty="0">
                <a:solidFill>
                  <a:srgbClr val="C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pas</a:t>
            </a:r>
            <a:r>
              <a:rPr lang="cs-CZ" sz="2500" dirty="0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500" dirty="0" err="1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parler</a:t>
            </a:r>
            <a:r>
              <a:rPr lang="cs-CZ" sz="2500" dirty="0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500" dirty="0" err="1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avec</a:t>
            </a:r>
            <a:r>
              <a:rPr lang="cs-CZ" sz="2500" dirty="0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500" dirty="0" err="1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notre</a:t>
            </a:r>
            <a:r>
              <a:rPr lang="cs-CZ" sz="2500" dirty="0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500" dirty="0" err="1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fille</a:t>
            </a:r>
            <a:r>
              <a:rPr lang="cs-CZ" sz="2500" dirty="0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cs-CZ" sz="25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8" name="TextovéPole 37">
            <a:extLst>
              <a:ext uri="{FF2B5EF4-FFF2-40B4-BE49-F238E27FC236}">
                <a16:creationId xmlns:a16="http://schemas.microsoft.com/office/drawing/2014/main" id="{F9EF81E4-85C2-4C78-81CA-85D908706303}"/>
              </a:ext>
            </a:extLst>
          </p:cNvPr>
          <p:cNvSpPr txBox="1"/>
          <p:nvPr/>
        </p:nvSpPr>
        <p:spPr>
          <a:xfrm>
            <a:off x="3620248" y="5195414"/>
            <a:ext cx="4523627" cy="477054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cs-CZ" sz="2500" dirty="0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Vous </a:t>
            </a:r>
            <a:r>
              <a:rPr lang="cs-CZ" sz="2500" b="1" dirty="0" err="1">
                <a:solidFill>
                  <a:srgbClr val="C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n´</a:t>
            </a:r>
            <a:r>
              <a:rPr lang="cs-CZ" sz="2500" dirty="0" err="1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allez</a:t>
            </a:r>
            <a:r>
              <a:rPr lang="cs-CZ" sz="2500" dirty="0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500" b="1" dirty="0">
                <a:solidFill>
                  <a:srgbClr val="C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pas</a:t>
            </a:r>
            <a:r>
              <a:rPr lang="cs-CZ" sz="2500" dirty="0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500" dirty="0" err="1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regarder</a:t>
            </a:r>
            <a:r>
              <a:rPr lang="cs-CZ" sz="2500" dirty="0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500" dirty="0" err="1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</a:t>
            </a:r>
            <a:r>
              <a:rPr lang="cs-CZ" sz="2500" dirty="0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film.</a:t>
            </a:r>
            <a:endParaRPr lang="cs-CZ" sz="25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0" name="TextovéPole 39">
            <a:extLst>
              <a:ext uri="{FF2B5EF4-FFF2-40B4-BE49-F238E27FC236}">
                <a16:creationId xmlns:a16="http://schemas.microsoft.com/office/drawing/2014/main" id="{CE9E0000-ADEE-4F83-967C-DEF49820FCE1}"/>
              </a:ext>
            </a:extLst>
          </p:cNvPr>
          <p:cNvSpPr txBox="1"/>
          <p:nvPr/>
        </p:nvSpPr>
        <p:spPr>
          <a:xfrm>
            <a:off x="3620248" y="5798376"/>
            <a:ext cx="6314328" cy="477054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cs-CZ" sz="2500" dirty="0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Ils </a:t>
            </a:r>
            <a:r>
              <a:rPr lang="cs-CZ" sz="2500" b="1" dirty="0">
                <a:solidFill>
                  <a:srgbClr val="C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</a:t>
            </a:r>
            <a:r>
              <a:rPr lang="cs-CZ" sz="2500" dirty="0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500" dirty="0" err="1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vont</a:t>
            </a:r>
            <a:r>
              <a:rPr lang="cs-CZ" sz="2500" dirty="0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500" b="1" dirty="0">
                <a:solidFill>
                  <a:srgbClr val="C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pas</a:t>
            </a:r>
            <a:r>
              <a:rPr lang="cs-CZ" sz="2500" dirty="0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500" dirty="0" err="1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avoir</a:t>
            </a:r>
            <a:r>
              <a:rPr lang="cs-CZ" sz="2500" dirty="0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500" dirty="0" err="1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une</a:t>
            </a:r>
            <a:r>
              <a:rPr lang="cs-CZ" sz="2500" dirty="0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500" dirty="0" err="1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nouvelle</a:t>
            </a:r>
            <a:r>
              <a:rPr lang="cs-CZ" sz="2500" dirty="0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500" dirty="0" err="1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voiture</a:t>
            </a:r>
            <a:r>
              <a:rPr lang="cs-CZ" sz="2500" dirty="0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rouge.</a:t>
            </a:r>
            <a:endParaRPr lang="cs-CZ" sz="25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C9CD09C2-EAA5-4270-8328-30E1FD3219C9}"/>
              </a:ext>
            </a:extLst>
          </p:cNvPr>
          <p:cNvSpPr txBox="1"/>
          <p:nvPr/>
        </p:nvSpPr>
        <p:spPr>
          <a:xfrm>
            <a:off x="2942103" y="1281583"/>
            <a:ext cx="5439887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C00000"/>
                </a:solidFill>
              </a:rPr>
              <a:t>Do záporu dáváme vždy první, tedy pomocné sloveso!</a:t>
            </a:r>
          </a:p>
        </p:txBody>
      </p:sp>
    </p:spTree>
    <p:extLst>
      <p:ext uri="{BB962C8B-B14F-4D97-AF65-F5344CB8AC3E}">
        <p14:creationId xmlns:p14="http://schemas.microsoft.com/office/powerpoint/2010/main" val="201391778"/>
      </p:ext>
    </p:extLst>
  </p:cSld>
  <p:clrMapOvr>
    <a:masterClrMapping/>
  </p:clrMapOvr>
</p:sld>
</file>

<file path=ppt/theme/theme1.xml><?xml version="1.0" encoding="utf-8"?>
<a:theme xmlns:a="http://schemas.openxmlformats.org/drawingml/2006/main" name="JuxtaposeVTI">
  <a:themeElements>
    <a:clrScheme name="AnalogousFromDarkSeedLeftStep">
      <a:dk1>
        <a:srgbClr val="000000"/>
      </a:dk1>
      <a:lt1>
        <a:srgbClr val="FFFFFF"/>
      </a:lt1>
      <a:dk2>
        <a:srgbClr val="242541"/>
      </a:dk2>
      <a:lt2>
        <a:srgbClr val="E3E8E2"/>
      </a:lt2>
      <a:accent1>
        <a:srgbClr val="AC4DC3"/>
      </a:accent1>
      <a:accent2>
        <a:srgbClr val="693BB1"/>
      </a:accent2>
      <a:accent3>
        <a:srgbClr val="4D50C3"/>
      </a:accent3>
      <a:accent4>
        <a:srgbClr val="3B70B1"/>
      </a:accent4>
      <a:accent5>
        <a:srgbClr val="4BAFBF"/>
      </a:accent5>
      <a:accent6>
        <a:srgbClr val="3BB190"/>
      </a:accent6>
      <a:hlink>
        <a:srgbClr val="3A8BAF"/>
      </a:hlink>
      <a:folHlink>
        <a:srgbClr val="7F7F7F"/>
      </a:folHlink>
    </a:clrScheme>
    <a:fontScheme name="Custom 167">
      <a:majorFont>
        <a:latin typeface="Franklin Gothic Demi Cond"/>
        <a:ea typeface=""/>
        <a:cs typeface=""/>
      </a:majorFont>
      <a:minorFont>
        <a:latin typeface="Franklin Gothic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uxtaposeVTI" id="{FBDCC3B4-6EA8-442A-B697-43C068E31FE3}" vid="{090F2E09-E4E2-4F71-A70E-279F5A0D9E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182</Words>
  <Application>Microsoft Office PowerPoint</Application>
  <PresentationFormat>Širokoúhlá obrazovka</PresentationFormat>
  <Paragraphs>35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Franklin Gothic Demi Cond</vt:lpstr>
      <vt:lpstr>Franklin Gothic Medium</vt:lpstr>
      <vt:lpstr>Great Vibes</vt:lpstr>
      <vt:lpstr>Wingdings</vt:lpstr>
      <vt:lpstr>JuxtaposeVTI</vt:lpstr>
      <vt:lpstr>Prezentace aplikace PowerPoint</vt:lpstr>
      <vt:lpstr>Tvoříme </vt:lpstr>
      <vt:lpstr> 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Kamila Šubrtová</dc:creator>
  <cp:lastModifiedBy>Kamila Šubrtová</cp:lastModifiedBy>
  <cp:revision>4</cp:revision>
  <dcterms:created xsi:type="dcterms:W3CDTF">2020-11-13T16:04:29Z</dcterms:created>
  <dcterms:modified xsi:type="dcterms:W3CDTF">2020-11-13T16:37:08Z</dcterms:modified>
</cp:coreProperties>
</file>