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6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2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0" d="100"/>
          <a:sy n="80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11/13/2020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06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11/13/2020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55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11/13/2020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49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11/13/2020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367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11/13/2020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86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11/13/2020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25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11/13/2020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46564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11/13/2020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98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25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11/13/2020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47361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11/13/2020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91260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11/13/2020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862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19" r:id="rId6"/>
    <p:sldLayoutId id="2147483715" r:id="rId7"/>
    <p:sldLayoutId id="2147483716" r:id="rId8"/>
    <p:sldLayoutId id="2147483717" r:id="rId9"/>
    <p:sldLayoutId id="2147483718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52F9B1C2-7D20-4F91-A660-197C98B9A3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39445"/>
            <a:ext cx="6114985" cy="2298326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99D3861-742E-46F8-B4F0-A93313227E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36170" y="451366"/>
            <a:ext cx="4670234" cy="1975527"/>
          </a:xfrm>
        </p:spPr>
        <p:txBody>
          <a:bodyPr anchor="ctr">
            <a:normAutofit/>
          </a:bodyPr>
          <a:lstStyle/>
          <a:p>
            <a:pPr algn="l"/>
            <a:endParaRPr lang="cs-CZ" sz="6600" dirty="0"/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A89C4E6E-ECA4-40E5-A54E-13E92B678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4237771"/>
            <a:ext cx="6114982" cy="809351"/>
          </a:xfrm>
          <a:prstGeom prst="rect">
            <a:avLst/>
          </a:prstGeom>
          <a:solidFill>
            <a:schemeClr val="tx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9A5A20-6A82-4E57-8479-77DF800E5C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4984" y="5637071"/>
            <a:ext cx="4670233" cy="540135"/>
          </a:xfrm>
        </p:spPr>
        <p:txBody>
          <a:bodyPr anchor="ctr">
            <a:normAutofit/>
          </a:bodyPr>
          <a:lstStyle/>
          <a:p>
            <a:pPr algn="l"/>
            <a:endParaRPr lang="cs-CZ" sz="2800" dirty="0"/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29E6CCFD-E3D7-485A-8F69-766F44F8F1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4773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3EC2B8D0-C49B-4984-BB96-528CF19D153D}"/>
              </a:ext>
            </a:extLst>
          </p:cNvPr>
          <p:cNvSpPr txBox="1"/>
          <p:nvPr/>
        </p:nvSpPr>
        <p:spPr>
          <a:xfrm>
            <a:off x="1959581" y="1536783"/>
            <a:ext cx="7012969" cy="10926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4000" dirty="0"/>
              <a:t>BLÍZKÁ BUDOUCNOST</a:t>
            </a:r>
          </a:p>
          <a:p>
            <a:pPr algn="ctr"/>
            <a:r>
              <a:rPr lang="cs-CZ" sz="2500" dirty="0"/>
              <a:t>(Opisný budoucí čas)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1FC4F4D-7464-4851-A7FB-A34033D12D3B}"/>
              </a:ext>
            </a:extLst>
          </p:cNvPr>
          <p:cNvSpPr txBox="1"/>
          <p:nvPr/>
        </p:nvSpPr>
        <p:spPr>
          <a:xfrm>
            <a:off x="3702743" y="3540029"/>
            <a:ext cx="3746538" cy="5539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3000" dirty="0">
                <a:solidFill>
                  <a:srgbClr val="08020E"/>
                </a:solidFill>
                <a:latin typeface="Great Vibes" panose="02000507080000020002" pitchFamily="2" charset="-18"/>
              </a:rPr>
              <a:t>Určuje děj, který uděláme jistě</a:t>
            </a:r>
            <a:r>
              <a:rPr lang="cs-CZ" sz="3000" dirty="0">
                <a:solidFill>
                  <a:srgbClr val="08020E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03256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29E6CCFD-E3D7-485A-8F69-766F44F8F1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4773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CB98331E-6CDC-406E-B820-9B97E9B9B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3326"/>
            <a:ext cx="12191999" cy="5627414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56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99D3861-742E-46F8-B4F0-A93313227E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9060" y="81707"/>
            <a:ext cx="4820930" cy="3121875"/>
          </a:xfrm>
        </p:spPr>
        <p:txBody>
          <a:bodyPr anchor="b"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Tvoříme</a:t>
            </a:r>
            <a:br>
              <a:rPr lang="cs-CZ" dirty="0">
                <a:solidFill>
                  <a:srgbClr val="FFFFFF"/>
                </a:solidFill>
              </a:rPr>
            </a:b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9A5A20-6A82-4E57-8479-77DF800E5C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0743" y="1972205"/>
            <a:ext cx="1979407" cy="639753"/>
          </a:xfrm>
        </p:spPr>
        <p:txBody>
          <a:bodyPr anchor="t">
            <a:noAutofit/>
          </a:bodyPr>
          <a:lstStyle/>
          <a:p>
            <a:r>
              <a:rPr lang="cs-CZ" sz="4000" dirty="0">
                <a:latin typeface="Great Vibes" panose="02000507080000020002" pitchFamily="2" charset="-18"/>
              </a:rPr>
              <a:t>pomocí</a:t>
            </a: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A56BE040-8C7A-4601-B4AA-57143BBFE609}"/>
              </a:ext>
            </a:extLst>
          </p:cNvPr>
          <p:cNvSpPr/>
          <p:nvPr/>
        </p:nvSpPr>
        <p:spPr>
          <a:xfrm>
            <a:off x="1984715" y="3582191"/>
            <a:ext cx="2547169" cy="10062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000" dirty="0"/>
              <a:t>ALLER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765C17C-E27A-472A-A7C5-0DA5A3371FB7}"/>
              </a:ext>
            </a:extLst>
          </p:cNvPr>
          <p:cNvSpPr txBox="1"/>
          <p:nvPr/>
        </p:nvSpPr>
        <p:spPr>
          <a:xfrm>
            <a:off x="2278768" y="5342984"/>
            <a:ext cx="19590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u="sng" dirty="0">
                <a:solidFill>
                  <a:schemeClr val="bg1"/>
                </a:solidFill>
              </a:rPr>
              <a:t>Pomocné sloveso</a:t>
            </a:r>
            <a:r>
              <a:rPr lang="cs-CZ" dirty="0">
                <a:solidFill>
                  <a:schemeClr val="bg1"/>
                </a:solidFill>
              </a:rPr>
              <a:t>,</a:t>
            </a:r>
          </a:p>
          <a:p>
            <a:pPr algn="ctr"/>
            <a:r>
              <a:rPr lang="cs-CZ" dirty="0">
                <a:solidFill>
                  <a:schemeClr val="bg1"/>
                </a:solidFill>
              </a:rPr>
              <a:t>které časujeme</a:t>
            </a: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7E680C10-83EE-4528-A304-C4DA50ED55E3}"/>
              </a:ext>
            </a:extLst>
          </p:cNvPr>
          <p:cNvSpPr/>
          <p:nvPr/>
        </p:nvSpPr>
        <p:spPr>
          <a:xfrm>
            <a:off x="6242390" y="3582191"/>
            <a:ext cx="2547169" cy="10062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000" dirty="0"/>
              <a:t>infinitiv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B233B191-BF73-47F4-80DE-60C02F584A1D}"/>
              </a:ext>
            </a:extLst>
          </p:cNvPr>
          <p:cNvSpPr txBox="1"/>
          <p:nvPr/>
        </p:nvSpPr>
        <p:spPr>
          <a:xfrm>
            <a:off x="6280344" y="5342985"/>
            <a:ext cx="24574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u="sng" dirty="0">
                <a:solidFill>
                  <a:schemeClr val="bg1"/>
                </a:solidFill>
              </a:rPr>
              <a:t>Významové sloveso</a:t>
            </a:r>
            <a:r>
              <a:rPr lang="cs-CZ" dirty="0">
                <a:solidFill>
                  <a:schemeClr val="bg1"/>
                </a:solidFill>
              </a:rPr>
              <a:t>,</a:t>
            </a:r>
          </a:p>
          <a:p>
            <a:pPr algn="ctr"/>
            <a:r>
              <a:rPr lang="cs-CZ" dirty="0">
                <a:solidFill>
                  <a:schemeClr val="bg1"/>
                </a:solidFill>
              </a:rPr>
              <a:t>v infinitivu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48E9020-A4CA-4BDC-AFDF-C24CDC6B14FF}"/>
              </a:ext>
            </a:extLst>
          </p:cNvPr>
          <p:cNvSpPr txBox="1"/>
          <p:nvPr/>
        </p:nvSpPr>
        <p:spPr>
          <a:xfrm>
            <a:off x="5106451" y="3654417"/>
            <a:ext cx="56137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2" name="Šipka: dolů 11">
            <a:extLst>
              <a:ext uri="{FF2B5EF4-FFF2-40B4-BE49-F238E27FC236}">
                <a16:creationId xmlns:a16="http://schemas.microsoft.com/office/drawing/2014/main" id="{F473DEFD-B36C-4B27-92C4-E4AF71BAD517}"/>
              </a:ext>
            </a:extLst>
          </p:cNvPr>
          <p:cNvSpPr/>
          <p:nvPr/>
        </p:nvSpPr>
        <p:spPr>
          <a:xfrm>
            <a:off x="2990850" y="4781550"/>
            <a:ext cx="295275" cy="561434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: dolů 12">
            <a:extLst>
              <a:ext uri="{FF2B5EF4-FFF2-40B4-BE49-F238E27FC236}">
                <a16:creationId xmlns:a16="http://schemas.microsoft.com/office/drawing/2014/main" id="{6D1F0F05-0CA0-464B-B7A2-3B70FDD05EB5}"/>
              </a:ext>
            </a:extLst>
          </p:cNvPr>
          <p:cNvSpPr/>
          <p:nvPr/>
        </p:nvSpPr>
        <p:spPr>
          <a:xfrm>
            <a:off x="7324715" y="4790299"/>
            <a:ext cx="295275" cy="561434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175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29E6CCFD-E3D7-485A-8F69-766F44F8F1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4773"/>
          <a:stretch/>
        </p:blipFill>
        <p:spPr>
          <a:xfrm>
            <a:off x="20" y="0"/>
            <a:ext cx="12191980" cy="685799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CB98331E-6CDC-406E-B820-9B97E9B9B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3326"/>
            <a:ext cx="12191999" cy="5627414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56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99D3861-742E-46F8-B4F0-A93313227E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9060" y="81707"/>
            <a:ext cx="4820930" cy="299293"/>
          </a:xfrm>
        </p:spPr>
        <p:txBody>
          <a:bodyPr anchor="b">
            <a:normAutofit fontScale="90000"/>
          </a:bodyPr>
          <a:lstStyle/>
          <a:p>
            <a:br>
              <a:rPr lang="cs-CZ" dirty="0">
                <a:solidFill>
                  <a:srgbClr val="FFFFFF"/>
                </a:solidFill>
              </a:rPr>
            </a:b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9A5A20-6A82-4E57-8479-77DF800E5C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6630" y="763326"/>
            <a:ext cx="3724275" cy="709080"/>
          </a:xfrm>
          <a:solidFill>
            <a:schemeClr val="accent5">
              <a:lumMod val="75000"/>
            </a:schemeClr>
          </a:solidFill>
        </p:spPr>
        <p:txBody>
          <a:bodyPr anchor="t">
            <a:noAutofit/>
          </a:bodyPr>
          <a:lstStyle/>
          <a:p>
            <a:r>
              <a:rPr lang="cs-CZ" sz="4000" dirty="0">
                <a:latin typeface="Great Vibes" panose="02000507080000020002" pitchFamily="2" charset="-18"/>
              </a:rPr>
              <a:t>Příkladové věty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35180F5-0A27-491F-A11A-0F040367767E}"/>
              </a:ext>
            </a:extLst>
          </p:cNvPr>
          <p:cNvSpPr txBox="1"/>
          <p:nvPr/>
        </p:nvSpPr>
        <p:spPr>
          <a:xfrm>
            <a:off x="809625" y="2409825"/>
            <a:ext cx="222535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suis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à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l´école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90BC1122-52D7-4FF8-8ECD-F9EE86553719}"/>
              </a:ext>
            </a:extLst>
          </p:cNvPr>
          <p:cNvSpPr txBox="1"/>
          <p:nvPr/>
        </p:nvSpPr>
        <p:spPr>
          <a:xfrm>
            <a:off x="6400800" y="2387084"/>
            <a:ext cx="352425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vais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être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à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l´école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3EE5C174-5DFA-42D9-B528-B9FCF4468501}"/>
              </a:ext>
            </a:extLst>
          </p:cNvPr>
          <p:cNvSpPr txBox="1"/>
          <p:nvPr/>
        </p:nvSpPr>
        <p:spPr>
          <a:xfrm>
            <a:off x="819899" y="3042701"/>
            <a:ext cx="3321006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écoutes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musique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784975AC-74DE-400F-B778-7946DE61AED2}"/>
              </a:ext>
            </a:extLst>
          </p:cNvPr>
          <p:cNvSpPr txBox="1"/>
          <p:nvPr/>
        </p:nvSpPr>
        <p:spPr>
          <a:xfrm>
            <a:off x="809625" y="3671338"/>
            <a:ext cx="4314825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Pierre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travaille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bureau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2F06368D-0656-408D-A28D-E2B186A20A8D}"/>
              </a:ext>
            </a:extLst>
          </p:cNvPr>
          <p:cNvSpPr txBox="1"/>
          <p:nvPr/>
        </p:nvSpPr>
        <p:spPr>
          <a:xfrm>
            <a:off x="784547" y="4299975"/>
            <a:ext cx="4158928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parlons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notre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04DD7FB4-A0C5-446E-A912-59B0A174BA08}"/>
              </a:ext>
            </a:extLst>
          </p:cNvPr>
          <p:cNvSpPr txBox="1"/>
          <p:nvPr/>
        </p:nvSpPr>
        <p:spPr>
          <a:xfrm>
            <a:off x="819899" y="4928394"/>
            <a:ext cx="3704476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regardez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film.</a:t>
            </a:r>
            <a:endParaRPr lang="cs-CZ" sz="2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83C070D5-CBE3-4987-8631-EDED453002BD}"/>
              </a:ext>
            </a:extLst>
          </p:cNvPr>
          <p:cNvSpPr txBox="1"/>
          <p:nvPr/>
        </p:nvSpPr>
        <p:spPr>
          <a:xfrm>
            <a:off x="819899" y="5511967"/>
            <a:ext cx="4571251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Ils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nouvelle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voiture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rouge.</a:t>
            </a:r>
            <a:endParaRPr lang="cs-CZ" sz="2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F4ACB09E-75B9-4177-844E-FA4BA8018BF0}"/>
              </a:ext>
            </a:extLst>
          </p:cNvPr>
          <p:cNvSpPr txBox="1"/>
          <p:nvPr/>
        </p:nvSpPr>
        <p:spPr>
          <a:xfrm>
            <a:off x="6372972" y="3046927"/>
            <a:ext cx="4047377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vas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écouter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musique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BADD0C90-9320-41A2-B4B4-7959644B980B}"/>
              </a:ext>
            </a:extLst>
          </p:cNvPr>
          <p:cNvSpPr txBox="1"/>
          <p:nvPr/>
        </p:nvSpPr>
        <p:spPr>
          <a:xfrm>
            <a:off x="6410324" y="3667780"/>
            <a:ext cx="4906871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Pierre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travailler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bureau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19CBD736-3F3E-4AF3-9349-938E43C9853F}"/>
              </a:ext>
            </a:extLst>
          </p:cNvPr>
          <p:cNvSpPr txBox="1"/>
          <p:nvPr/>
        </p:nvSpPr>
        <p:spPr>
          <a:xfrm>
            <a:off x="6372973" y="4299975"/>
            <a:ext cx="577743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allons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parler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notre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F9EF81E4-85C2-4C78-81CA-85D908706303}"/>
              </a:ext>
            </a:extLst>
          </p:cNvPr>
          <p:cNvSpPr txBox="1"/>
          <p:nvPr/>
        </p:nvSpPr>
        <p:spPr>
          <a:xfrm>
            <a:off x="6372973" y="4870833"/>
            <a:ext cx="4552202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allez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regarder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film.</a:t>
            </a:r>
            <a:endParaRPr lang="cs-CZ" sz="2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CE9E0000-ADEE-4F83-967C-DEF49820FCE1}"/>
              </a:ext>
            </a:extLst>
          </p:cNvPr>
          <p:cNvSpPr txBox="1"/>
          <p:nvPr/>
        </p:nvSpPr>
        <p:spPr>
          <a:xfrm>
            <a:off x="6372973" y="5473795"/>
            <a:ext cx="577743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Ils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vont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avoir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nouvelle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voiture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rouge.</a:t>
            </a:r>
            <a:endParaRPr lang="cs-CZ" sz="2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Šipka: doprava 45">
            <a:extLst>
              <a:ext uri="{FF2B5EF4-FFF2-40B4-BE49-F238E27FC236}">
                <a16:creationId xmlns:a16="http://schemas.microsoft.com/office/drawing/2014/main" id="{1EA1428E-D72B-4232-A11C-991511A59EA9}"/>
              </a:ext>
            </a:extLst>
          </p:cNvPr>
          <p:cNvSpPr/>
          <p:nvPr/>
        </p:nvSpPr>
        <p:spPr>
          <a:xfrm>
            <a:off x="5333253" y="3882404"/>
            <a:ext cx="971550" cy="9525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Šipka: doprava 47">
            <a:extLst>
              <a:ext uri="{FF2B5EF4-FFF2-40B4-BE49-F238E27FC236}">
                <a16:creationId xmlns:a16="http://schemas.microsoft.com/office/drawing/2014/main" id="{CAADDBB0-C08F-4688-95A2-037C838A657C}"/>
              </a:ext>
            </a:extLst>
          </p:cNvPr>
          <p:cNvSpPr/>
          <p:nvPr/>
        </p:nvSpPr>
        <p:spPr>
          <a:xfrm>
            <a:off x="5333253" y="3284783"/>
            <a:ext cx="971550" cy="9525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Šipka: doprava 49">
            <a:extLst>
              <a:ext uri="{FF2B5EF4-FFF2-40B4-BE49-F238E27FC236}">
                <a16:creationId xmlns:a16="http://schemas.microsoft.com/office/drawing/2014/main" id="{6CD486F4-6583-4D7F-89F8-8126914995DD}"/>
              </a:ext>
            </a:extLst>
          </p:cNvPr>
          <p:cNvSpPr/>
          <p:nvPr/>
        </p:nvSpPr>
        <p:spPr>
          <a:xfrm>
            <a:off x="5333253" y="2621010"/>
            <a:ext cx="971550" cy="9525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Šipka: doprava 51">
            <a:extLst>
              <a:ext uri="{FF2B5EF4-FFF2-40B4-BE49-F238E27FC236}">
                <a16:creationId xmlns:a16="http://schemas.microsoft.com/office/drawing/2014/main" id="{74AFE3A7-6350-4E57-836E-431CC618C4ED}"/>
              </a:ext>
            </a:extLst>
          </p:cNvPr>
          <p:cNvSpPr/>
          <p:nvPr/>
        </p:nvSpPr>
        <p:spPr>
          <a:xfrm>
            <a:off x="5333253" y="5091003"/>
            <a:ext cx="971550" cy="9525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Šipka: doprava 53">
            <a:extLst>
              <a:ext uri="{FF2B5EF4-FFF2-40B4-BE49-F238E27FC236}">
                <a16:creationId xmlns:a16="http://schemas.microsoft.com/office/drawing/2014/main" id="{D2E19BE9-5E59-4B53-8B53-8AFE067AFEF4}"/>
              </a:ext>
            </a:extLst>
          </p:cNvPr>
          <p:cNvSpPr/>
          <p:nvPr/>
        </p:nvSpPr>
        <p:spPr>
          <a:xfrm>
            <a:off x="5333253" y="5712322"/>
            <a:ext cx="971550" cy="9525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Šipka: doprava 55">
            <a:extLst>
              <a:ext uri="{FF2B5EF4-FFF2-40B4-BE49-F238E27FC236}">
                <a16:creationId xmlns:a16="http://schemas.microsoft.com/office/drawing/2014/main" id="{2195B330-E66F-46F3-B248-B374815CB39E}"/>
              </a:ext>
            </a:extLst>
          </p:cNvPr>
          <p:cNvSpPr/>
          <p:nvPr/>
        </p:nvSpPr>
        <p:spPr>
          <a:xfrm>
            <a:off x="5333253" y="4510516"/>
            <a:ext cx="971550" cy="9525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279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29E6CCFD-E3D7-485A-8F69-766F44F8F1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4773"/>
          <a:stretch/>
        </p:blipFill>
        <p:spPr>
          <a:xfrm>
            <a:off x="20" y="0"/>
            <a:ext cx="12191980" cy="685799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CB98331E-6CDC-406E-B820-9B97E9B9B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3326"/>
            <a:ext cx="12191999" cy="5627414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56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99D3861-742E-46F8-B4F0-A93313227E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9060" y="81707"/>
            <a:ext cx="4820930" cy="299293"/>
          </a:xfrm>
        </p:spPr>
        <p:txBody>
          <a:bodyPr anchor="b">
            <a:normAutofit fontScale="90000"/>
          </a:bodyPr>
          <a:lstStyle/>
          <a:p>
            <a:br>
              <a:rPr lang="cs-CZ" dirty="0">
                <a:solidFill>
                  <a:srgbClr val="FFFFFF"/>
                </a:solidFill>
              </a:rPr>
            </a:b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9A5A20-6A82-4E57-8479-77DF800E5C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8730" y="374843"/>
            <a:ext cx="7593895" cy="709080"/>
          </a:xfrm>
          <a:solidFill>
            <a:schemeClr val="accent5">
              <a:lumMod val="75000"/>
            </a:schemeClr>
          </a:solidFill>
        </p:spPr>
        <p:txBody>
          <a:bodyPr anchor="t">
            <a:noAutofit/>
          </a:bodyPr>
          <a:lstStyle/>
          <a:p>
            <a:r>
              <a:rPr lang="cs-CZ" sz="4000" dirty="0">
                <a:latin typeface="Great Vibes" panose="02000507080000020002" pitchFamily="2" charset="-18"/>
              </a:rPr>
              <a:t>Příkladové věty </a:t>
            </a:r>
            <a:r>
              <a:rPr lang="cs-CZ" sz="4000" dirty="0">
                <a:solidFill>
                  <a:srgbClr val="C00000"/>
                </a:solidFill>
                <a:latin typeface="Great Vibes" panose="02000507080000020002" pitchFamily="2" charset="-18"/>
              </a:rPr>
              <a:t>v záporu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90BC1122-52D7-4FF8-8ECD-F9EE86553719}"/>
              </a:ext>
            </a:extLst>
          </p:cNvPr>
          <p:cNvSpPr txBox="1"/>
          <p:nvPr/>
        </p:nvSpPr>
        <p:spPr>
          <a:xfrm>
            <a:off x="3648075" y="2711665"/>
            <a:ext cx="3819526" cy="47705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cs-CZ" sz="2500" b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vais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b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être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à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l´école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F4ACB09E-75B9-4177-844E-FA4BA8018BF0}"/>
              </a:ext>
            </a:extLst>
          </p:cNvPr>
          <p:cNvSpPr txBox="1"/>
          <p:nvPr/>
        </p:nvSpPr>
        <p:spPr>
          <a:xfrm>
            <a:off x="3620247" y="3371508"/>
            <a:ext cx="4523628" cy="47705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</a:t>
            </a:r>
            <a:r>
              <a:rPr lang="cs-CZ" sz="2500" b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vas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b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écouter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musique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BADD0C90-9320-41A2-B4B4-7959644B980B}"/>
              </a:ext>
            </a:extLst>
          </p:cNvPr>
          <p:cNvSpPr txBox="1"/>
          <p:nvPr/>
        </p:nvSpPr>
        <p:spPr>
          <a:xfrm>
            <a:off x="3657599" y="3992361"/>
            <a:ext cx="5543551" cy="47705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Pierre </a:t>
            </a:r>
            <a:r>
              <a:rPr lang="cs-CZ" sz="2500" b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b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travailler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bureau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19CBD736-3F3E-4AF3-9349-938E43C9853F}"/>
              </a:ext>
            </a:extLst>
          </p:cNvPr>
          <p:cNvSpPr txBox="1"/>
          <p:nvPr/>
        </p:nvSpPr>
        <p:spPr>
          <a:xfrm>
            <a:off x="3620248" y="4624556"/>
            <a:ext cx="5352302" cy="47705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b="1" dirty="0" err="1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n´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allons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b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parler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notre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F9EF81E4-85C2-4C78-81CA-85D908706303}"/>
              </a:ext>
            </a:extLst>
          </p:cNvPr>
          <p:cNvSpPr txBox="1"/>
          <p:nvPr/>
        </p:nvSpPr>
        <p:spPr>
          <a:xfrm>
            <a:off x="3620248" y="5195414"/>
            <a:ext cx="4523627" cy="47705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</a:t>
            </a:r>
            <a:r>
              <a:rPr lang="cs-CZ" sz="2500" b="1" dirty="0" err="1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n´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allez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b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regarder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film.</a:t>
            </a:r>
            <a:endParaRPr lang="cs-CZ" sz="2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CE9E0000-ADEE-4F83-967C-DEF49820FCE1}"/>
              </a:ext>
            </a:extLst>
          </p:cNvPr>
          <p:cNvSpPr txBox="1"/>
          <p:nvPr/>
        </p:nvSpPr>
        <p:spPr>
          <a:xfrm>
            <a:off x="3620248" y="5798376"/>
            <a:ext cx="6314328" cy="47705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Ils </a:t>
            </a:r>
            <a:r>
              <a:rPr lang="cs-CZ" sz="2500" b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vont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b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avoir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nouvelle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500" dirty="0" err="1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voiture</a:t>
            </a:r>
            <a:r>
              <a:rPr lang="cs-CZ" sz="25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rouge.</a:t>
            </a:r>
            <a:endParaRPr lang="cs-CZ" sz="25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9CD09C2-EAA5-4270-8328-30E1FD3219C9}"/>
              </a:ext>
            </a:extLst>
          </p:cNvPr>
          <p:cNvSpPr txBox="1"/>
          <p:nvPr/>
        </p:nvSpPr>
        <p:spPr>
          <a:xfrm>
            <a:off x="2942103" y="1281583"/>
            <a:ext cx="5439887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Do záporu dáváme vždy první, tedy pomocné sloveso!</a:t>
            </a:r>
          </a:p>
        </p:txBody>
      </p:sp>
    </p:spTree>
    <p:extLst>
      <p:ext uri="{BB962C8B-B14F-4D97-AF65-F5344CB8AC3E}">
        <p14:creationId xmlns:p14="http://schemas.microsoft.com/office/powerpoint/2010/main" val="201391778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DarkSeedLeftStep">
      <a:dk1>
        <a:srgbClr val="000000"/>
      </a:dk1>
      <a:lt1>
        <a:srgbClr val="FFFFFF"/>
      </a:lt1>
      <a:dk2>
        <a:srgbClr val="242541"/>
      </a:dk2>
      <a:lt2>
        <a:srgbClr val="E3E8E2"/>
      </a:lt2>
      <a:accent1>
        <a:srgbClr val="AC4DC3"/>
      </a:accent1>
      <a:accent2>
        <a:srgbClr val="693BB1"/>
      </a:accent2>
      <a:accent3>
        <a:srgbClr val="4D50C3"/>
      </a:accent3>
      <a:accent4>
        <a:srgbClr val="3B70B1"/>
      </a:accent4>
      <a:accent5>
        <a:srgbClr val="4BAFBF"/>
      </a:accent5>
      <a:accent6>
        <a:srgbClr val="3BB190"/>
      </a:accent6>
      <a:hlink>
        <a:srgbClr val="3A8BAF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182</Words>
  <Application>Microsoft Office PowerPoint</Application>
  <PresentationFormat>Širokoúhlá obrazovka</PresentationFormat>
  <Paragraphs>35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Franklin Gothic Demi Cond</vt:lpstr>
      <vt:lpstr>Franklin Gothic Medium</vt:lpstr>
      <vt:lpstr>Great Vibes</vt:lpstr>
      <vt:lpstr>Wingdings</vt:lpstr>
      <vt:lpstr>JuxtaposeVTI</vt:lpstr>
      <vt:lpstr>Prezentace aplikace PowerPoint</vt:lpstr>
      <vt:lpstr>Tvoříme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Kamila Šubrtová</dc:creator>
  <cp:lastModifiedBy>Kamila Šubrtová</cp:lastModifiedBy>
  <cp:revision>4</cp:revision>
  <dcterms:created xsi:type="dcterms:W3CDTF">2020-11-13T16:04:29Z</dcterms:created>
  <dcterms:modified xsi:type="dcterms:W3CDTF">2020-11-13T16:37:08Z</dcterms:modified>
</cp:coreProperties>
</file>