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1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2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7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4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9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3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7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3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8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6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9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6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FDA430-1C68-46FE-AF9B-2227A3549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9938" y="5477340"/>
            <a:ext cx="5117129" cy="775494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90000"/>
              </a:lnSpc>
              <a:spcAft>
                <a:spcPts val="800"/>
              </a:spcAft>
            </a:pPr>
            <a:r>
              <a:rPr lang="cs-CZ" sz="3600" dirty="0" err="1">
                <a:latin typeface="Quicksand" pitchFamily="2"/>
                <a:cs typeface="Calibri" pitchFamily="34"/>
              </a:rPr>
              <a:t>Parlez</a:t>
            </a:r>
            <a:r>
              <a:rPr lang="cs-CZ" sz="3600" dirty="0">
                <a:latin typeface="Quicksand" pitchFamily="2"/>
                <a:cs typeface="Calibri" pitchFamily="34"/>
              </a:rPr>
              <a:t> </a:t>
            </a:r>
            <a:r>
              <a:rPr lang="cs-CZ" sz="3600" dirty="0" err="1">
                <a:latin typeface="Quicksand" pitchFamily="2"/>
                <a:cs typeface="Calibri" pitchFamily="34"/>
              </a:rPr>
              <a:t>fran</a:t>
            </a:r>
            <a:r>
              <a:rPr lang="cs-CZ" sz="3600" dirty="0" err="1">
                <a:latin typeface="Quicksand" pitchFamily="2"/>
                <a:cs typeface="Arial" pitchFamily="34"/>
              </a:rPr>
              <a:t>ç</a:t>
            </a:r>
            <a:r>
              <a:rPr lang="cs-CZ" sz="3600" dirty="0" err="1">
                <a:latin typeface="Quicksand" pitchFamily="2"/>
                <a:cs typeface="Calibri" pitchFamily="34"/>
              </a:rPr>
              <a:t>ais</a:t>
            </a:r>
            <a:r>
              <a:rPr lang="cs-CZ" sz="3600" dirty="0">
                <a:latin typeface="Quicksand" pitchFamily="2"/>
                <a:cs typeface="Calibri" pitchFamily="34"/>
              </a:rPr>
              <a:t> </a:t>
            </a:r>
            <a:r>
              <a:rPr lang="cs-CZ" sz="3600" dirty="0" err="1">
                <a:latin typeface="Quicksand" pitchFamily="2"/>
                <a:cs typeface="Calibri" pitchFamily="34"/>
              </a:rPr>
              <a:t>avec</a:t>
            </a:r>
            <a:r>
              <a:rPr lang="cs-CZ" sz="3600" dirty="0">
                <a:latin typeface="Quicksand" pitchFamily="2"/>
                <a:cs typeface="Calibri" pitchFamily="34"/>
              </a:rPr>
              <a:t> moi.</a:t>
            </a:r>
          </a:p>
          <a:p>
            <a:pPr lvl="0">
              <a:lnSpc>
                <a:spcPct val="90000"/>
              </a:lnSpc>
              <a:spcAft>
                <a:spcPts val="800"/>
              </a:spcAft>
            </a:pPr>
            <a:r>
              <a:rPr lang="cs-CZ" dirty="0">
                <a:latin typeface="Calibri" pitchFamily="34"/>
                <a:cs typeface="Calibri" pitchFamily="34"/>
              </a:rPr>
              <a:t>www.studujifrancouzstinu.cz</a:t>
            </a:r>
          </a:p>
          <a:p>
            <a:pPr>
              <a:lnSpc>
                <a:spcPct val="90000"/>
              </a:lnSpc>
            </a:pPr>
            <a:endParaRPr lang="cs-CZ" sz="11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4BFDF4-E154-45F6-9BF4-ACB0EFE20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10113023" cy="2785533"/>
          </a:xfrm>
        </p:spPr>
        <p:txBody>
          <a:bodyPr>
            <a:normAutofit/>
          </a:bodyPr>
          <a:lstStyle/>
          <a:p>
            <a:pPr algn="ctr"/>
            <a:r>
              <a:rPr lang="cs-CZ" i="0" dirty="0">
                <a:latin typeface="Quicksand" panose="00000500000000000000" pitchFamily="2" charset="-18"/>
              </a:rPr>
              <a:t>Tvoření francouzských otázek</a:t>
            </a:r>
            <a:br>
              <a:rPr lang="cs-CZ" i="0" dirty="0">
                <a:latin typeface="Quicksand" panose="00000500000000000000" pitchFamily="2" charset="-18"/>
              </a:rPr>
            </a:br>
            <a:r>
              <a:rPr lang="cs-CZ" i="0" dirty="0">
                <a:latin typeface="Quicksand" panose="00000500000000000000" pitchFamily="2" charset="-18"/>
              </a:rPr>
              <a:t>___________</a:t>
            </a:r>
          </a:p>
        </p:txBody>
      </p:sp>
      <p:pic>
        <p:nvPicPr>
          <p:cNvPr id="8" name="Obrázek 7" descr="Obsah obrázku jídlo&#10;&#10;Popis byl vytvořen automaticky">
            <a:extLst>
              <a:ext uri="{FF2B5EF4-FFF2-40B4-BE49-F238E27FC236}">
                <a16:creationId xmlns:a16="http://schemas.microsoft.com/office/drawing/2014/main" id="{E7B6CA60-54F9-4712-9FA1-6F0700441E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2393"/>
          <a:stretch/>
        </p:blipFill>
        <p:spPr>
          <a:xfrm>
            <a:off x="8479604" y="5062857"/>
            <a:ext cx="3312458" cy="115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3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3296" y="697832"/>
            <a:ext cx="8189484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rgbClr val="AA96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4328DE-694A-4AEF-9B0F-B604FAE67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977" y="942747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i="0" dirty="0" err="1">
                <a:solidFill>
                  <a:srgbClr val="FFFFFF"/>
                </a:solidFill>
                <a:latin typeface="Quicksand" panose="00000500000000000000" pitchFamily="2" charset="-18"/>
              </a:rPr>
              <a:t>Otázky</a:t>
            </a:r>
            <a:r>
              <a:rPr lang="en-US" sz="4800" i="0" dirty="0">
                <a:solidFill>
                  <a:srgbClr val="FFFFFF"/>
                </a:solidFill>
                <a:latin typeface="Quicksand" panose="00000500000000000000" pitchFamily="2" charset="-18"/>
              </a:rPr>
              <a:t> </a:t>
            </a:r>
            <a:r>
              <a:rPr lang="en-US" sz="4800" i="0" dirty="0" err="1">
                <a:solidFill>
                  <a:srgbClr val="FFFFFF"/>
                </a:solidFill>
                <a:latin typeface="Quicksand" panose="00000500000000000000" pitchFamily="2" charset="-18"/>
              </a:rPr>
              <a:t>tvoříme</a:t>
            </a:r>
            <a:r>
              <a:rPr lang="en-US" sz="4800" i="0" dirty="0">
                <a:solidFill>
                  <a:srgbClr val="FFFFFF"/>
                </a:solidFill>
                <a:latin typeface="Quicksand" panose="00000500000000000000" pitchFamily="2" charset="-18"/>
              </a:rPr>
              <a:t> </a:t>
            </a:r>
            <a:r>
              <a:rPr lang="en-US" sz="4800" i="0" dirty="0" err="1">
                <a:solidFill>
                  <a:srgbClr val="FFFFFF"/>
                </a:solidFill>
                <a:latin typeface="Quicksand" panose="00000500000000000000" pitchFamily="2" charset="-18"/>
              </a:rPr>
              <a:t>třemi</a:t>
            </a:r>
            <a:r>
              <a:rPr lang="en-US" sz="4800" i="0" dirty="0">
                <a:solidFill>
                  <a:srgbClr val="FFFFFF"/>
                </a:solidFill>
                <a:latin typeface="Quicksand" panose="00000500000000000000" pitchFamily="2" charset="-18"/>
              </a:rPr>
              <a:t> </a:t>
            </a:r>
            <a:r>
              <a:rPr lang="en-US" sz="4800" i="0" dirty="0" err="1">
                <a:solidFill>
                  <a:srgbClr val="FFFFFF"/>
                </a:solidFill>
                <a:latin typeface="Quicksand" panose="00000500000000000000" pitchFamily="2" charset="-18"/>
              </a:rPr>
              <a:t>způsoby</a:t>
            </a:r>
            <a:endParaRPr lang="en-US" sz="4800" i="0" dirty="0">
              <a:solidFill>
                <a:srgbClr val="FFFFFF"/>
              </a:solidFill>
              <a:latin typeface="Quicksand" panose="00000500000000000000" pitchFamily="2" charset="-18"/>
            </a:endParaRPr>
          </a:p>
        </p:txBody>
      </p:sp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25F85C0B-ABF9-4867-8846-42BC58D321B7}"/>
              </a:ext>
            </a:extLst>
          </p:cNvPr>
          <p:cNvSpPr/>
          <p:nvPr/>
        </p:nvSpPr>
        <p:spPr>
          <a:xfrm>
            <a:off x="7012378" y="3126807"/>
            <a:ext cx="5203698" cy="3048000"/>
          </a:xfrm>
          <a:prstGeom prst="wedgeRoundRectCallou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cs-CZ" sz="3000" dirty="0">
                <a:solidFill>
                  <a:schemeClr val="accent1">
                    <a:lumMod val="75000"/>
                  </a:schemeClr>
                </a:solidFill>
              </a:rPr>
              <a:t>- Pomocí 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Est-ce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que</a:t>
            </a:r>
            <a:endParaRPr lang="cs-CZ" sz="3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3000" dirty="0">
                <a:solidFill>
                  <a:schemeClr val="accent1">
                    <a:lumMod val="75000"/>
                  </a:schemeClr>
                </a:solidFill>
              </a:rPr>
              <a:t>Inverzí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3000" dirty="0">
                <a:solidFill>
                  <a:schemeClr val="accent1">
                    <a:lumMod val="75000"/>
                  </a:schemeClr>
                </a:solidFill>
              </a:rPr>
              <a:t>Intonací</a:t>
            </a:r>
            <a:endParaRPr lang="cs-CZ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5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6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AA96C7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2" name="Zástupný obsah 21">
            <a:extLst>
              <a:ext uri="{FF2B5EF4-FFF2-40B4-BE49-F238E27FC236}">
                <a16:creationId xmlns:a16="http://schemas.microsoft.com/office/drawing/2014/main" id="{419B81C5-BDCB-454B-AE34-176AC3FE8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651" y="2429691"/>
            <a:ext cx="10387149" cy="371499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u="sng" dirty="0" err="1"/>
              <a:t>Est-ce</a:t>
            </a:r>
            <a:r>
              <a:rPr lang="cs-CZ" sz="2000" u="sng" dirty="0"/>
              <a:t> </a:t>
            </a:r>
            <a:r>
              <a:rPr lang="cs-CZ" sz="2000" u="sng" dirty="0" err="1"/>
              <a:t>que</a:t>
            </a:r>
            <a:r>
              <a:rPr lang="cs-CZ" sz="2000" u="sng" dirty="0"/>
              <a:t> </a:t>
            </a:r>
            <a:r>
              <a:rPr lang="cs-CZ" sz="2000" dirty="0"/>
              <a:t>tu </a:t>
            </a:r>
            <a:r>
              <a:rPr lang="cs-CZ" sz="2000" dirty="0" err="1"/>
              <a:t>parles</a:t>
            </a:r>
            <a:r>
              <a:rPr lang="cs-CZ" sz="2000" dirty="0"/>
              <a:t> </a:t>
            </a:r>
            <a:r>
              <a:rPr lang="cs-CZ" sz="2000" dirty="0" err="1"/>
              <a:t>anglais</a:t>
            </a:r>
            <a:r>
              <a:rPr lang="cs-CZ" sz="2000" dirty="0"/>
              <a:t>?		Otázka pomocí EST-CE QUE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u="sng" dirty="0" err="1"/>
              <a:t>Parles</a:t>
            </a:r>
            <a:r>
              <a:rPr lang="cs-CZ" sz="2000" u="sng" dirty="0"/>
              <a:t>-tu</a:t>
            </a:r>
            <a:r>
              <a:rPr lang="cs-CZ" sz="2000" dirty="0"/>
              <a:t> </a:t>
            </a:r>
            <a:r>
              <a:rPr lang="cs-CZ" sz="2000" dirty="0" err="1"/>
              <a:t>anglais</a:t>
            </a:r>
            <a:r>
              <a:rPr lang="cs-CZ" sz="2000" dirty="0"/>
              <a:t>?			Otázka inverzí </a:t>
            </a:r>
            <a:r>
              <a:rPr lang="cs-CZ" sz="1500" dirty="0"/>
              <a:t>(obrácením podmětu a slovesa)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Tu </a:t>
            </a:r>
            <a:r>
              <a:rPr lang="cs-CZ" sz="2000" dirty="0" err="1"/>
              <a:t>parles</a:t>
            </a:r>
            <a:r>
              <a:rPr lang="cs-CZ" sz="2000" dirty="0"/>
              <a:t> </a:t>
            </a:r>
            <a:r>
              <a:rPr lang="cs-CZ" sz="2000" dirty="0" err="1"/>
              <a:t>anglais</a:t>
            </a:r>
            <a:r>
              <a:rPr lang="cs-CZ" sz="2000" dirty="0"/>
              <a:t>?			Otázka intonací </a:t>
            </a:r>
            <a:r>
              <a:rPr lang="cs-CZ" sz="1500" dirty="0"/>
              <a:t>(zvednutím hlas na konci věty jako v 						češtině.)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04E4945-35FD-444F-8CF8-9D12125AA127}"/>
              </a:ext>
            </a:extLst>
          </p:cNvPr>
          <p:cNvSpPr txBox="1"/>
          <p:nvPr/>
        </p:nvSpPr>
        <p:spPr>
          <a:xfrm>
            <a:off x="966651" y="927462"/>
            <a:ext cx="34224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/>
              <a:t>Tu </a:t>
            </a:r>
            <a:r>
              <a:rPr lang="cs-CZ" sz="3000" b="1" dirty="0" err="1"/>
              <a:t>parles</a:t>
            </a:r>
            <a:r>
              <a:rPr lang="cs-CZ" sz="3000" b="1" dirty="0"/>
              <a:t> </a:t>
            </a:r>
            <a:r>
              <a:rPr lang="cs-CZ" sz="3000" b="1" dirty="0" err="1"/>
              <a:t>anglais</a:t>
            </a:r>
            <a:r>
              <a:rPr lang="cs-CZ" sz="3000" dirty="0"/>
              <a:t>.</a:t>
            </a:r>
          </a:p>
        </p:txBody>
      </p:sp>
      <p:sp>
        <p:nvSpPr>
          <p:cNvPr id="6" name="Šipka: doleva 5">
            <a:extLst>
              <a:ext uri="{FF2B5EF4-FFF2-40B4-BE49-F238E27FC236}">
                <a16:creationId xmlns:a16="http://schemas.microsoft.com/office/drawing/2014/main" id="{01FDA609-79EA-47B6-9426-81EE726A8C89}"/>
              </a:ext>
            </a:extLst>
          </p:cNvPr>
          <p:cNvSpPr/>
          <p:nvPr/>
        </p:nvSpPr>
        <p:spPr>
          <a:xfrm>
            <a:off x="4673370" y="1260244"/>
            <a:ext cx="2429691" cy="11477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BE8FB7C-CE5E-4CA8-AEB6-F0E3E9DEEC5E}"/>
              </a:ext>
            </a:extLst>
          </p:cNvPr>
          <p:cNvSpPr txBox="1"/>
          <p:nvPr/>
        </p:nvSpPr>
        <p:spPr>
          <a:xfrm>
            <a:off x="7256206" y="1014969"/>
            <a:ext cx="23499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Great Vibes" panose="02000507080000020002" pitchFamily="2" charset="-18"/>
              </a:rPr>
              <a:t>oznamovací věta</a:t>
            </a:r>
          </a:p>
        </p:txBody>
      </p:sp>
      <p:sp>
        <p:nvSpPr>
          <p:cNvPr id="9" name="Šipka: zahnutá doprava 8">
            <a:extLst>
              <a:ext uri="{FF2B5EF4-FFF2-40B4-BE49-F238E27FC236}">
                <a16:creationId xmlns:a16="http://schemas.microsoft.com/office/drawing/2014/main" id="{55DD11E2-7F8F-48D7-A722-DCE1EC0BEAF2}"/>
              </a:ext>
            </a:extLst>
          </p:cNvPr>
          <p:cNvSpPr/>
          <p:nvPr/>
        </p:nvSpPr>
        <p:spPr>
          <a:xfrm rot="14183957">
            <a:off x="3113691" y="4555173"/>
            <a:ext cx="433099" cy="1118227"/>
          </a:xfrm>
          <a:prstGeom prst="curvedRightArrow">
            <a:avLst>
              <a:gd name="adj1" fmla="val 25000"/>
              <a:gd name="adj2" fmla="val 50000"/>
              <a:gd name="adj3" fmla="val 37142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Šipka: doleva 11">
            <a:extLst>
              <a:ext uri="{FF2B5EF4-FFF2-40B4-BE49-F238E27FC236}">
                <a16:creationId xmlns:a16="http://schemas.microsoft.com/office/drawing/2014/main" id="{6729EC89-1374-4DA9-B8CE-4546D5B344DA}"/>
              </a:ext>
            </a:extLst>
          </p:cNvPr>
          <p:cNvSpPr/>
          <p:nvPr/>
        </p:nvSpPr>
        <p:spPr>
          <a:xfrm>
            <a:off x="4673370" y="3301180"/>
            <a:ext cx="838336" cy="12781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leva 12">
            <a:extLst>
              <a:ext uri="{FF2B5EF4-FFF2-40B4-BE49-F238E27FC236}">
                <a16:creationId xmlns:a16="http://schemas.microsoft.com/office/drawing/2014/main" id="{FB8877B9-A9E9-46F6-BA8F-4F5587385A8D}"/>
              </a:ext>
            </a:extLst>
          </p:cNvPr>
          <p:cNvSpPr/>
          <p:nvPr/>
        </p:nvSpPr>
        <p:spPr>
          <a:xfrm>
            <a:off x="4501306" y="4159371"/>
            <a:ext cx="838336" cy="12781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leva 13">
            <a:extLst>
              <a:ext uri="{FF2B5EF4-FFF2-40B4-BE49-F238E27FC236}">
                <a16:creationId xmlns:a16="http://schemas.microsoft.com/office/drawing/2014/main" id="{F4C99561-EAAC-4F5F-99BA-13FFE9916B76}"/>
              </a:ext>
            </a:extLst>
          </p:cNvPr>
          <p:cNvSpPr/>
          <p:nvPr/>
        </p:nvSpPr>
        <p:spPr>
          <a:xfrm>
            <a:off x="4501306" y="4986468"/>
            <a:ext cx="838336" cy="12781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532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23D7670-57E0-4E32-9E11-B899314D32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344152" y="387180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rgbClr val="AA96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4BFDF4-E154-45F6-9BF4-ACB0EFE20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387" y="2248263"/>
            <a:ext cx="3768917" cy="1606163"/>
          </a:xfrm>
        </p:spPr>
        <p:txBody>
          <a:bodyPr>
            <a:normAutofit/>
          </a:bodyPr>
          <a:lstStyle/>
          <a:p>
            <a:r>
              <a:rPr lang="cs-CZ" sz="3400" i="0">
                <a:solidFill>
                  <a:srgbClr val="FFFFFF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lang="cs-CZ" sz="3400" i="0">
                <a:solidFill>
                  <a:srgbClr val="FFFFFF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 tr</a:t>
            </a:r>
            <a:r>
              <a:rPr lang="cs-CZ" sz="3400" i="0">
                <a:solidFill>
                  <a:srgbClr val="FFFFFF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Arial" panose="020B0604020202020204" pitchFamily="34" charset="0"/>
              </a:rPr>
              <a:t>è</a:t>
            </a:r>
            <a:r>
              <a:rPr lang="cs-CZ" sz="3400" i="0">
                <a:solidFill>
                  <a:srgbClr val="FFFFFF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s bient</a:t>
            </a:r>
            <a:r>
              <a:rPr lang="cs-CZ" sz="3400" i="0">
                <a:solidFill>
                  <a:srgbClr val="FFFFFF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Calibri" panose="020F0502020204030204" pitchFamily="34" charset="0"/>
              </a:rPr>
              <a:t>ȏ</a:t>
            </a:r>
            <a:r>
              <a:rPr lang="cs-CZ" sz="3400" i="0">
                <a:solidFill>
                  <a:srgbClr val="FFFFFF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t   </a:t>
            </a:r>
            <a:r>
              <a:rPr lang="cs-CZ" sz="3400" i="0">
                <a:solidFill>
                  <a:srgbClr val="FFFFFF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br>
              <a:rPr lang="cs-CZ" sz="3400" i="0">
                <a:solidFill>
                  <a:srgbClr val="FFFFFF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3400" i="0">
                <a:solidFill>
                  <a:srgbClr val="FFFFFF"/>
                </a:solidFill>
                <a:latin typeface="Quicksand" panose="00000500000000000000" pitchFamily="2" charset="-18"/>
              </a:rPr>
            </a:br>
            <a:r>
              <a:rPr lang="cs-CZ" sz="3400" i="0">
                <a:solidFill>
                  <a:srgbClr val="FFFFFF"/>
                </a:solidFill>
                <a:latin typeface="Quicksand" panose="00000500000000000000" pitchFamily="2" charset="-18"/>
              </a:rPr>
              <a:t>___________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FDA430-1C68-46FE-AF9B-2227A3549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754" y="3915808"/>
            <a:ext cx="3665550" cy="775494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90000"/>
              </a:lnSpc>
              <a:spcAft>
                <a:spcPts val="800"/>
              </a:spcAft>
            </a:pPr>
            <a:r>
              <a:rPr lang="cs-CZ" sz="3200" dirty="0" err="1">
                <a:solidFill>
                  <a:srgbClr val="FFFFFF"/>
                </a:solidFill>
                <a:latin typeface="Quicksand" pitchFamily="2"/>
                <a:cs typeface="Calibri" pitchFamily="34"/>
              </a:rPr>
              <a:t>Parlez</a:t>
            </a:r>
            <a:r>
              <a:rPr lang="cs-CZ" sz="3200" dirty="0">
                <a:solidFill>
                  <a:srgbClr val="FFFFFF"/>
                </a:solidFill>
                <a:latin typeface="Quicksand" pitchFamily="2"/>
                <a:cs typeface="Calibri" pitchFamily="34"/>
              </a:rPr>
              <a:t> </a:t>
            </a:r>
            <a:r>
              <a:rPr lang="cs-CZ" sz="3200" dirty="0" err="1">
                <a:solidFill>
                  <a:srgbClr val="FFFFFF"/>
                </a:solidFill>
                <a:latin typeface="Quicksand" pitchFamily="2"/>
                <a:cs typeface="Calibri" pitchFamily="34"/>
              </a:rPr>
              <a:t>fran</a:t>
            </a:r>
            <a:r>
              <a:rPr lang="cs-CZ" sz="3200" dirty="0" err="1">
                <a:solidFill>
                  <a:srgbClr val="FFFFFF"/>
                </a:solidFill>
                <a:latin typeface="Quicksand" pitchFamily="2"/>
                <a:cs typeface="Arial" pitchFamily="34"/>
              </a:rPr>
              <a:t>ç</a:t>
            </a:r>
            <a:r>
              <a:rPr lang="cs-CZ" sz="3200" dirty="0" err="1">
                <a:solidFill>
                  <a:srgbClr val="FFFFFF"/>
                </a:solidFill>
                <a:latin typeface="Quicksand" pitchFamily="2"/>
                <a:cs typeface="Calibri" pitchFamily="34"/>
              </a:rPr>
              <a:t>ais</a:t>
            </a:r>
            <a:r>
              <a:rPr lang="cs-CZ" sz="3200" dirty="0">
                <a:solidFill>
                  <a:srgbClr val="FFFFFF"/>
                </a:solidFill>
                <a:latin typeface="Quicksand" pitchFamily="2"/>
                <a:cs typeface="Calibri" pitchFamily="34"/>
              </a:rPr>
              <a:t> </a:t>
            </a:r>
            <a:r>
              <a:rPr lang="cs-CZ" sz="3200" dirty="0" err="1">
                <a:solidFill>
                  <a:srgbClr val="FFFFFF"/>
                </a:solidFill>
                <a:latin typeface="Quicksand" pitchFamily="2"/>
                <a:cs typeface="Calibri" pitchFamily="34"/>
              </a:rPr>
              <a:t>avec</a:t>
            </a:r>
            <a:r>
              <a:rPr lang="cs-CZ" sz="3200" dirty="0">
                <a:solidFill>
                  <a:srgbClr val="FFFFFF"/>
                </a:solidFill>
                <a:latin typeface="Quicksand" pitchFamily="2"/>
                <a:cs typeface="Calibri" pitchFamily="34"/>
              </a:rPr>
              <a:t> moi.</a:t>
            </a:r>
          </a:p>
          <a:p>
            <a:pPr lvl="0">
              <a:lnSpc>
                <a:spcPct val="90000"/>
              </a:lnSpc>
              <a:spcAft>
                <a:spcPts val="800"/>
              </a:spcAft>
            </a:pPr>
            <a:r>
              <a:rPr lang="cs-CZ" sz="3200" dirty="0">
                <a:solidFill>
                  <a:srgbClr val="FFFFFF"/>
                </a:solidFill>
                <a:latin typeface="Calibri" pitchFamily="34"/>
                <a:cs typeface="Calibri" pitchFamily="34"/>
              </a:rPr>
              <a:t>www.studujifrancouzstinu.cz</a:t>
            </a:r>
          </a:p>
          <a:p>
            <a:pPr>
              <a:lnSpc>
                <a:spcPct val="90000"/>
              </a:lnSpc>
            </a:pPr>
            <a:endParaRPr lang="cs-CZ" sz="1100" dirty="0">
              <a:solidFill>
                <a:srgbClr val="FFFFFF"/>
              </a:solidFill>
            </a:endParaRPr>
          </a:p>
        </p:txBody>
      </p:sp>
      <p:pic>
        <p:nvPicPr>
          <p:cNvPr id="8" name="Obrázek 7" descr="Obsah obrázku jídlo&#10;&#10;Popis byl vytvořen automaticky">
            <a:extLst>
              <a:ext uri="{FF2B5EF4-FFF2-40B4-BE49-F238E27FC236}">
                <a16:creationId xmlns:a16="http://schemas.microsoft.com/office/drawing/2014/main" id="{E7B6CA60-54F9-4712-9FA1-6F0700441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469" y="4993623"/>
            <a:ext cx="3920960" cy="139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4034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43B41"/>
      </a:dk2>
      <a:lt2>
        <a:srgbClr val="E5E8E2"/>
      </a:lt2>
      <a:accent1>
        <a:srgbClr val="AA96C7"/>
      </a:accent1>
      <a:accent2>
        <a:srgbClr val="7F7EBA"/>
      </a:accent2>
      <a:accent3>
        <a:srgbClr val="90A5C4"/>
      </a:accent3>
      <a:accent4>
        <a:srgbClr val="7CACB7"/>
      </a:accent4>
      <a:accent5>
        <a:srgbClr val="82ACA2"/>
      </a:accent5>
      <a:accent6>
        <a:srgbClr val="77AF8A"/>
      </a:accent6>
      <a:hlink>
        <a:srgbClr val="738A54"/>
      </a:hlink>
      <a:folHlink>
        <a:srgbClr val="828282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Širokoúhlá obrazovka</PresentationFormat>
  <Paragraphs>17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Elephant</vt:lpstr>
      <vt:lpstr>Great Vibes</vt:lpstr>
      <vt:lpstr>Quicksand</vt:lpstr>
      <vt:lpstr>BrushVTI</vt:lpstr>
      <vt:lpstr>Tvoření francouzských otázek ___________</vt:lpstr>
      <vt:lpstr>Otázky tvoříme třemi způsoby</vt:lpstr>
      <vt:lpstr>Prezentace aplikace PowerPoint</vt:lpstr>
      <vt:lpstr>À très bientȏt     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Tvoření francouzských otázek ___________</dc:title>
  <dc:creator>Kamila Šubrtová</dc:creator>
  <cp:lastModifiedBy>Kamila Šubrtová</cp:lastModifiedBy>
  <cp:revision>1</cp:revision>
  <dcterms:created xsi:type="dcterms:W3CDTF">2020-09-29T16:40:44Z</dcterms:created>
  <dcterms:modified xsi:type="dcterms:W3CDTF">2020-09-29T16:41:11Z</dcterms:modified>
</cp:coreProperties>
</file>