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2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7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3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3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8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6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forms.office.com/Pages/ResponsePage.aspx?id=DQSIkWdsW0yxEjajBLZtrQAAAAAAAAAAAANAAbJDJWBUMFpGOEYwQlFPVlVPM0EzTDFRTEEzWDIxSS4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F49CAA5C-11F1-480B-916D-F05704C1F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60" b="927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D4BFDF4-E154-45F6-9BF4-ACB0EFE20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4806" y="3272213"/>
            <a:ext cx="5257800" cy="170157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400" i="0" dirty="0">
                <a:latin typeface="Quicksand" panose="00000500000000000000" pitchFamily="2" charset="-18"/>
              </a:rPr>
              <a:t>Časování sloves</a:t>
            </a:r>
            <a:br>
              <a:rPr lang="cs-CZ" sz="4400" i="0" dirty="0">
                <a:latin typeface="Quicksand" panose="00000500000000000000" pitchFamily="2" charset="-18"/>
              </a:rPr>
            </a:br>
            <a:r>
              <a:rPr lang="cs-CZ" sz="4400" i="0" dirty="0">
                <a:latin typeface="Quicksand" panose="00000500000000000000" pitchFamily="2" charset="-18"/>
              </a:rPr>
              <a:t>1. třídy</a:t>
            </a:r>
            <a:br>
              <a:rPr lang="cs-CZ" sz="4400" i="0" dirty="0">
                <a:latin typeface="Quicksand" panose="00000500000000000000" pitchFamily="2" charset="-18"/>
              </a:rPr>
            </a:br>
            <a:r>
              <a:rPr lang="cs-CZ" sz="4400" i="0" dirty="0">
                <a:latin typeface="Quicksand" panose="00000500000000000000" pitchFamily="2" charset="-18"/>
              </a:rPr>
              <a:t>___________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FDA430-1C68-46FE-AF9B-2227A3549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 fontScale="25000" lnSpcReduction="20000"/>
          </a:bodyPr>
          <a:lstStyle/>
          <a:p>
            <a:pPr lvl="0" algn="ctr">
              <a:lnSpc>
                <a:spcPct val="80000"/>
              </a:lnSpc>
              <a:spcAft>
                <a:spcPts val="800"/>
              </a:spcAft>
            </a:pPr>
            <a:r>
              <a:rPr lang="cs-CZ" sz="8000" dirty="0" err="1">
                <a:latin typeface="Quicksand" pitchFamily="2"/>
                <a:cs typeface="Calibri" pitchFamily="34"/>
              </a:rPr>
              <a:t>Parlez</a:t>
            </a:r>
            <a:r>
              <a:rPr lang="cs-CZ" sz="8000" dirty="0">
                <a:latin typeface="Quicksand" pitchFamily="2"/>
                <a:cs typeface="Calibri" pitchFamily="34"/>
              </a:rPr>
              <a:t> </a:t>
            </a:r>
            <a:r>
              <a:rPr lang="cs-CZ" sz="8000" dirty="0" err="1">
                <a:latin typeface="Quicksand" pitchFamily="2"/>
                <a:cs typeface="Calibri" pitchFamily="34"/>
              </a:rPr>
              <a:t>fran</a:t>
            </a:r>
            <a:r>
              <a:rPr lang="cs-CZ" sz="8000" dirty="0" err="1">
                <a:latin typeface="Quicksand" pitchFamily="2"/>
                <a:cs typeface="Arial" pitchFamily="34"/>
              </a:rPr>
              <a:t>ç</a:t>
            </a:r>
            <a:r>
              <a:rPr lang="cs-CZ" sz="8000" dirty="0" err="1">
                <a:latin typeface="Quicksand" pitchFamily="2"/>
                <a:cs typeface="Calibri" pitchFamily="34"/>
              </a:rPr>
              <a:t>ais</a:t>
            </a:r>
            <a:r>
              <a:rPr lang="cs-CZ" sz="8000" dirty="0">
                <a:latin typeface="Quicksand" pitchFamily="2"/>
                <a:cs typeface="Calibri" pitchFamily="34"/>
              </a:rPr>
              <a:t> </a:t>
            </a:r>
            <a:r>
              <a:rPr lang="cs-CZ" sz="8000" dirty="0" err="1">
                <a:latin typeface="Quicksand" pitchFamily="2"/>
                <a:cs typeface="Calibri" pitchFamily="34"/>
              </a:rPr>
              <a:t>avec</a:t>
            </a:r>
            <a:r>
              <a:rPr lang="cs-CZ" sz="8000" dirty="0">
                <a:latin typeface="Quicksand" pitchFamily="2"/>
                <a:cs typeface="Calibri" pitchFamily="34"/>
              </a:rPr>
              <a:t> moi.</a:t>
            </a:r>
          </a:p>
          <a:p>
            <a:pPr lvl="0" algn="ctr">
              <a:lnSpc>
                <a:spcPct val="80000"/>
              </a:lnSpc>
              <a:spcAft>
                <a:spcPts val="800"/>
              </a:spcAft>
            </a:pPr>
            <a:r>
              <a:rPr lang="cs-CZ" sz="4000" dirty="0">
                <a:latin typeface="Calibri" pitchFamily="34"/>
                <a:cs typeface="Calibri" pitchFamily="34"/>
              </a:rPr>
              <a:t>www.studujifrancouzstinu.cz</a:t>
            </a:r>
          </a:p>
          <a:p>
            <a:endParaRPr lang="cs-CZ" sz="2000" dirty="0"/>
          </a:p>
        </p:txBody>
      </p:sp>
      <p:pic>
        <p:nvPicPr>
          <p:cNvPr id="8" name="Obrázek 7" descr="Obsah obrázku jídlo&#10;&#10;Popis byl vytvořen automaticky">
            <a:extLst>
              <a:ext uri="{FF2B5EF4-FFF2-40B4-BE49-F238E27FC236}">
                <a16:creationId xmlns:a16="http://schemas.microsoft.com/office/drawing/2014/main" id="{E7B6CA60-54F9-4712-9FA1-6F0700441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247650"/>
            <a:ext cx="3100388" cy="110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3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A0339EE9-5436-4860-BBFC-7CD7C90D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7537705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rgbClr val="AA96C7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4328DE-694A-4AEF-9B0F-B604FAE67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529" y="684431"/>
            <a:ext cx="3748810" cy="1839376"/>
          </a:xfrm>
        </p:spPr>
        <p:txBody>
          <a:bodyPr>
            <a:normAutofit/>
          </a:bodyPr>
          <a:lstStyle/>
          <a:p>
            <a:pPr algn="ctr"/>
            <a:r>
              <a:rPr lang="cs-CZ" sz="2800" i="0" dirty="0">
                <a:latin typeface="Quicksand" panose="00000500000000000000" pitchFamily="2" charset="-18"/>
              </a:rPr>
              <a:t>Lámete si hlavu s časováním ve francouzštině?</a:t>
            </a:r>
          </a:p>
        </p:txBody>
      </p:sp>
      <p:pic>
        <p:nvPicPr>
          <p:cNvPr id="7" name="Zástupný obsah 6" descr="Prosím">
            <a:extLst>
              <a:ext uri="{FF2B5EF4-FFF2-40B4-BE49-F238E27FC236}">
                <a16:creationId xmlns:a16="http://schemas.microsoft.com/office/drawing/2014/main" id="{900D9EA8-D313-4045-B985-FF2AE24C4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894" y="968475"/>
            <a:ext cx="1952624" cy="1952624"/>
          </a:xfr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25F85C0B-ABF9-4867-8846-42BC58D321B7}"/>
              </a:ext>
            </a:extLst>
          </p:cNvPr>
          <p:cNvSpPr/>
          <p:nvPr/>
        </p:nvSpPr>
        <p:spPr>
          <a:xfrm>
            <a:off x="6150103" y="1737781"/>
            <a:ext cx="5203698" cy="3048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3000" dirty="0"/>
              <a:t>FRANCOUZSKÁ SLOVESA</a:t>
            </a:r>
          </a:p>
          <a:p>
            <a:pPr marL="0" indent="0" algn="ctr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1800" dirty="0"/>
              <a:t>mají celkem 3 slovesné třídy.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4616D8E7-BEC1-4BC2-8E71-CFA1C39E5891}"/>
              </a:ext>
            </a:extLst>
          </p:cNvPr>
          <p:cNvSpPr/>
          <p:nvPr/>
        </p:nvSpPr>
        <p:spPr>
          <a:xfrm>
            <a:off x="715790" y="3889573"/>
            <a:ext cx="4724400" cy="819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Pojďme si v tom udělat pořádek.</a:t>
            </a:r>
          </a:p>
        </p:txBody>
      </p:sp>
    </p:spTree>
    <p:extLst>
      <p:ext uri="{BB962C8B-B14F-4D97-AF65-F5344CB8AC3E}">
        <p14:creationId xmlns:p14="http://schemas.microsoft.com/office/powerpoint/2010/main" val="88185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0339EE9-5436-4860-BBFC-7CD7C90DB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0"/>
            <a:ext cx="7537705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rgbClr val="AA96C7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717119-9212-4B2E-AF89-61F743CA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35" y="379949"/>
            <a:ext cx="3059966" cy="3334801"/>
          </a:xfrm>
        </p:spPr>
        <p:txBody>
          <a:bodyPr>
            <a:normAutofit/>
          </a:bodyPr>
          <a:lstStyle/>
          <a:p>
            <a:pPr algn="ctr"/>
            <a:r>
              <a:rPr lang="cs-CZ" b="1" i="0" u="sng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1. třída</a:t>
            </a:r>
            <a:br>
              <a:rPr lang="cs-CZ" i="0" dirty="0">
                <a:latin typeface="Quicksand" panose="00000500000000000000" pitchFamily="2" charset="-18"/>
              </a:rPr>
            </a:br>
            <a:br>
              <a:rPr lang="cs-CZ" i="0" dirty="0">
                <a:latin typeface="Quicksand" panose="00000500000000000000" pitchFamily="2" charset="-18"/>
              </a:rPr>
            </a:br>
            <a:r>
              <a:rPr lang="cs-CZ" sz="2000" i="0" dirty="0">
                <a:latin typeface="Quicksand" panose="00000500000000000000" pitchFamily="2" charset="-18"/>
              </a:rPr>
              <a:t>slovesa končící na </a:t>
            </a:r>
            <a:br>
              <a:rPr lang="cs-CZ" sz="1500" i="0" dirty="0">
                <a:latin typeface="Quicksand" panose="00000500000000000000" pitchFamily="2" charset="-18"/>
              </a:rPr>
            </a:br>
            <a:r>
              <a:rPr lang="cs-CZ" i="0" dirty="0">
                <a:latin typeface="Quicksand" panose="00000500000000000000" pitchFamily="2" charset="-18"/>
              </a:rPr>
              <a:t>-ER</a:t>
            </a:r>
            <a:br>
              <a:rPr lang="cs-CZ" i="0" dirty="0">
                <a:latin typeface="Quicksand" panose="00000500000000000000" pitchFamily="2" charset="-18"/>
              </a:rPr>
            </a:br>
            <a:br>
              <a:rPr lang="cs-CZ" i="0" dirty="0">
                <a:latin typeface="Quicksand" panose="00000500000000000000" pitchFamily="2" charset="-18"/>
              </a:rPr>
            </a:br>
            <a:endParaRPr lang="cs-CZ" i="0" dirty="0">
              <a:latin typeface="Quicksand" panose="00000500000000000000" pitchFamily="2" charset="-18"/>
            </a:endParaRP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129DDA4D-C152-4512-A36B-CDD0AFF176BD}"/>
              </a:ext>
            </a:extLst>
          </p:cNvPr>
          <p:cNvSpPr/>
          <p:nvPr/>
        </p:nvSpPr>
        <p:spPr>
          <a:xfrm>
            <a:off x="1362075" y="1866900"/>
            <a:ext cx="990600" cy="63817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5226D6A-A396-4FD2-B3D7-A7E8A900E4DD}"/>
              </a:ext>
            </a:extLst>
          </p:cNvPr>
          <p:cNvSpPr txBox="1"/>
          <p:nvPr/>
        </p:nvSpPr>
        <p:spPr>
          <a:xfrm>
            <a:off x="3458910" y="465604"/>
            <a:ext cx="4251579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000" b="1" i="0" u="sng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2.třída</a:t>
            </a:r>
          </a:p>
          <a:p>
            <a:pPr algn="ctr"/>
            <a:br>
              <a:rPr lang="cs-CZ" i="0" dirty="0">
                <a:latin typeface="Quicksand" panose="00000500000000000000" pitchFamily="2" charset="-18"/>
              </a:rPr>
            </a:br>
            <a:br>
              <a:rPr lang="cs-CZ" i="0" dirty="0">
                <a:latin typeface="Quicksand" panose="00000500000000000000" pitchFamily="2" charset="-18"/>
              </a:rPr>
            </a:br>
            <a:r>
              <a:rPr lang="cs-CZ" sz="2000" i="0" dirty="0">
                <a:latin typeface="Quicksand" panose="00000500000000000000" pitchFamily="2" charset="-18"/>
              </a:rPr>
              <a:t>slovesa končící na </a:t>
            </a:r>
            <a:br>
              <a:rPr lang="cs-CZ" sz="900" i="0" dirty="0">
                <a:latin typeface="Quicksand" panose="00000500000000000000" pitchFamily="2" charset="-18"/>
              </a:rPr>
            </a:br>
            <a:r>
              <a:rPr lang="cs-CZ" sz="4000" i="0" dirty="0">
                <a:latin typeface="Quicksand" panose="00000500000000000000" pitchFamily="2" charset="-18"/>
              </a:rPr>
              <a:t>-IR</a:t>
            </a:r>
          </a:p>
          <a:p>
            <a:pPr algn="ctr"/>
            <a:br>
              <a:rPr lang="cs-CZ" i="0" dirty="0">
                <a:latin typeface="Quicksand" panose="00000500000000000000" pitchFamily="2" charset="-18"/>
              </a:rPr>
            </a:br>
            <a:endParaRPr lang="cs-CZ" sz="4000" dirty="0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4EA31B5B-F991-4728-8404-1CC3950C2470}"/>
              </a:ext>
            </a:extLst>
          </p:cNvPr>
          <p:cNvSpPr/>
          <p:nvPr/>
        </p:nvSpPr>
        <p:spPr>
          <a:xfrm>
            <a:off x="5146547" y="1985506"/>
            <a:ext cx="990600" cy="63817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ástupný obsah 21">
            <a:extLst>
              <a:ext uri="{FF2B5EF4-FFF2-40B4-BE49-F238E27FC236}">
                <a16:creationId xmlns:a16="http://schemas.microsoft.com/office/drawing/2014/main" id="{419B81C5-BDCB-454B-AE34-176AC3FE8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9262"/>
            <a:ext cx="10515600" cy="9629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EEDABD2-CA6C-48A1-BBCA-82A9F5BC6EF6}"/>
              </a:ext>
            </a:extLst>
          </p:cNvPr>
          <p:cNvSpPr txBox="1"/>
          <p:nvPr/>
        </p:nvSpPr>
        <p:spPr>
          <a:xfrm>
            <a:off x="7914895" y="573325"/>
            <a:ext cx="36960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u="sng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3</a:t>
            </a:r>
            <a:r>
              <a:rPr lang="cs-CZ" sz="4000" b="1" i="0" u="sng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.třída</a:t>
            </a:r>
          </a:p>
          <a:p>
            <a:pPr algn="ctr"/>
            <a:endParaRPr lang="cs-CZ" b="1" i="0" u="sng" dirty="0">
              <a:solidFill>
                <a:schemeClr val="accent1">
                  <a:lumMod val="75000"/>
                </a:schemeClr>
              </a:solidFill>
              <a:latin typeface="Quicksand" panose="00000500000000000000" pitchFamily="2" charset="-18"/>
            </a:endParaRPr>
          </a:p>
          <a:p>
            <a:pPr algn="ctr"/>
            <a:endParaRPr lang="cs-CZ" b="1" i="0" u="sng" dirty="0">
              <a:solidFill>
                <a:schemeClr val="accent1">
                  <a:lumMod val="75000"/>
                </a:schemeClr>
              </a:solidFill>
              <a:latin typeface="Quicksand" panose="00000500000000000000" pitchFamily="2" charset="-18"/>
            </a:endParaRPr>
          </a:p>
          <a:p>
            <a:pPr algn="ctr"/>
            <a:r>
              <a:rPr lang="cs-CZ" sz="2000" i="0" dirty="0">
                <a:latin typeface="Quicksand" panose="00000500000000000000" pitchFamily="2" charset="-18"/>
              </a:rPr>
              <a:t>slovesa končící na</a:t>
            </a:r>
          </a:p>
          <a:p>
            <a:pPr algn="ctr"/>
            <a:r>
              <a:rPr lang="cs-CZ" sz="4000" i="0" dirty="0">
                <a:latin typeface="Quicksand" panose="00000500000000000000" pitchFamily="2" charset="-18"/>
              </a:rPr>
              <a:t>-ER</a:t>
            </a: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EA2FE25B-C63F-49D5-9B0F-9670B9A2AC99}"/>
              </a:ext>
            </a:extLst>
          </p:cNvPr>
          <p:cNvSpPr/>
          <p:nvPr/>
        </p:nvSpPr>
        <p:spPr>
          <a:xfrm>
            <a:off x="9289920" y="2137905"/>
            <a:ext cx="990600" cy="638175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4C23E50F-80AE-433D-8D08-0B77EE87F9C3}"/>
              </a:ext>
            </a:extLst>
          </p:cNvPr>
          <p:cNvSpPr txBox="1"/>
          <p:nvPr/>
        </p:nvSpPr>
        <p:spPr>
          <a:xfrm>
            <a:off x="481541" y="3314487"/>
            <a:ext cx="3059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i="0" dirty="0">
                <a:latin typeface="Quicksand" panose="00000500000000000000" pitchFamily="2" charset="-18"/>
              </a:rPr>
              <a:t>vzor: AIM</a:t>
            </a:r>
            <a:r>
              <a:rPr lang="cs-CZ" sz="4000" b="1" i="0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ER</a:t>
            </a:r>
            <a:endParaRPr lang="cs-CZ" sz="40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B1FEDE1-826E-4221-9BA6-76058621EB17}"/>
              </a:ext>
            </a:extLst>
          </p:cNvPr>
          <p:cNvSpPr txBox="1"/>
          <p:nvPr/>
        </p:nvSpPr>
        <p:spPr>
          <a:xfrm>
            <a:off x="4246436" y="3318396"/>
            <a:ext cx="3696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i="0" dirty="0">
                <a:latin typeface="Quicksand" panose="00000500000000000000" pitchFamily="2" charset="-18"/>
              </a:rPr>
              <a:t>vzor: FIN</a:t>
            </a:r>
            <a:r>
              <a:rPr lang="cs-CZ" sz="4000" b="1" i="0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IR</a:t>
            </a:r>
            <a:endParaRPr lang="cs-CZ" sz="4000" dirty="0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CD018EED-1C41-48E6-A9B3-0555EE964A99}"/>
              </a:ext>
            </a:extLst>
          </p:cNvPr>
          <p:cNvSpPr txBox="1"/>
          <p:nvPr/>
        </p:nvSpPr>
        <p:spPr>
          <a:xfrm>
            <a:off x="7583537" y="3314487"/>
            <a:ext cx="41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0" dirty="0">
                <a:latin typeface="Quicksand" panose="00000500000000000000" pitchFamily="2" charset="-18"/>
              </a:rPr>
              <a:t>vzor: VEND</a:t>
            </a:r>
            <a:r>
              <a:rPr lang="cs-CZ" sz="4000" b="1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RE</a:t>
            </a:r>
            <a:endParaRPr lang="cs-CZ" sz="4000" b="1" i="0" u="sng" dirty="0">
              <a:solidFill>
                <a:schemeClr val="accent1">
                  <a:lumMod val="75000"/>
                </a:schemeClr>
              </a:solidFill>
              <a:latin typeface="Quicksand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2253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3B1FA-9F7B-4371-8F48-8AC5C870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0" u="sng" dirty="0">
                <a:latin typeface="Quicksand" panose="00000500000000000000" pitchFamily="2" charset="-18"/>
              </a:rPr>
              <a:t>Koncovky přítomného času sloves 1.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C930F9-3E2F-438C-82CF-A80F9F3C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25" y="2125980"/>
            <a:ext cx="4152900" cy="213169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e			- </a:t>
            </a:r>
            <a:r>
              <a:rPr lang="cs-CZ" dirty="0" err="1"/>
              <a:t>ons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es			- </a:t>
            </a:r>
            <a:r>
              <a:rPr lang="cs-CZ" dirty="0" err="1"/>
              <a:t>ez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e			- </a:t>
            </a:r>
            <a:r>
              <a:rPr lang="cs-CZ" dirty="0" err="1"/>
              <a:t>ent</a:t>
            </a:r>
            <a:endParaRPr lang="cs-CZ" dirty="0"/>
          </a:p>
        </p:txBody>
      </p:sp>
      <p:pic>
        <p:nvPicPr>
          <p:cNvPr id="5" name="Grafický objekt 4" descr="Kaligrafické pero">
            <a:extLst>
              <a:ext uri="{FF2B5EF4-FFF2-40B4-BE49-F238E27FC236}">
                <a16:creationId xmlns:a16="http://schemas.microsoft.com/office/drawing/2014/main" id="{6BC5FA5B-4D23-4D51-98DF-13CF62F8B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5" y="2486977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2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AA96C7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7492D4-57E9-4F2E-ACDB-6BEB7E857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pPr algn="ctr"/>
            <a:r>
              <a:rPr lang="cs-CZ" i="0" dirty="0">
                <a:latin typeface="Quicksand" panose="00000500000000000000" pitchFamily="2" charset="-18"/>
              </a:rPr>
              <a:t>Vyčasujme si sloveso </a:t>
            </a:r>
            <a:r>
              <a:rPr lang="cs-CZ" b="1" i="0" dirty="0">
                <a:solidFill>
                  <a:schemeClr val="accent1">
                    <a:lumMod val="75000"/>
                  </a:schemeClr>
                </a:solidFill>
                <a:latin typeface="Quicksand" panose="00000500000000000000" pitchFamily="2" charset="-18"/>
              </a:rPr>
              <a:t>AIMER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D3FFF-56D4-4918-8237-9A98BE102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2"/>
            <a:ext cx="5257801" cy="56684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3000" dirty="0"/>
              <a:t>J ´</a:t>
            </a:r>
            <a:r>
              <a:rPr lang="cs-CZ" sz="3000" dirty="0" err="1"/>
              <a:t>aime</a:t>
            </a:r>
            <a:endParaRPr lang="cs-CZ" sz="3000" dirty="0"/>
          </a:p>
          <a:p>
            <a:pPr marL="0" indent="0">
              <a:buNone/>
            </a:pPr>
            <a:r>
              <a:rPr lang="cs-CZ" sz="3000" dirty="0"/>
              <a:t>Tu </a:t>
            </a:r>
            <a:r>
              <a:rPr lang="cs-CZ" sz="3000" dirty="0" err="1"/>
              <a:t>aimes</a:t>
            </a:r>
            <a:endParaRPr lang="cs-CZ" sz="3000" dirty="0"/>
          </a:p>
          <a:p>
            <a:pPr marL="0" indent="0">
              <a:buNone/>
            </a:pPr>
            <a:r>
              <a:rPr lang="cs-CZ" sz="3000" dirty="0" err="1"/>
              <a:t>Il</a:t>
            </a:r>
            <a:r>
              <a:rPr lang="cs-CZ" sz="3000" dirty="0"/>
              <a:t> </a:t>
            </a:r>
            <a:r>
              <a:rPr lang="cs-CZ" sz="3000" dirty="0" err="1"/>
              <a:t>aime</a:t>
            </a:r>
            <a:endParaRPr lang="cs-CZ" sz="3000" dirty="0"/>
          </a:p>
          <a:p>
            <a:pPr marL="0" indent="0">
              <a:buNone/>
            </a:pPr>
            <a:r>
              <a:rPr lang="cs-CZ" sz="3000" dirty="0"/>
              <a:t>Elle </a:t>
            </a:r>
            <a:r>
              <a:rPr lang="cs-CZ" sz="3000" dirty="0" err="1"/>
              <a:t>aime</a:t>
            </a: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 err="1"/>
              <a:t>Nous</a:t>
            </a:r>
            <a:r>
              <a:rPr lang="cs-CZ" sz="3000" dirty="0"/>
              <a:t> </a:t>
            </a:r>
            <a:r>
              <a:rPr lang="cs-CZ" sz="3000" dirty="0" err="1"/>
              <a:t>aimons</a:t>
            </a:r>
            <a:endParaRPr lang="cs-CZ" sz="3000" dirty="0"/>
          </a:p>
          <a:p>
            <a:pPr marL="0" indent="0">
              <a:buNone/>
            </a:pPr>
            <a:r>
              <a:rPr lang="cs-CZ" sz="3000" dirty="0"/>
              <a:t>Vous </a:t>
            </a:r>
            <a:r>
              <a:rPr lang="cs-CZ" sz="3000" dirty="0" err="1"/>
              <a:t>aimez</a:t>
            </a:r>
            <a:endParaRPr lang="cs-CZ" sz="3000" dirty="0"/>
          </a:p>
          <a:p>
            <a:pPr marL="0" indent="0">
              <a:buNone/>
            </a:pPr>
            <a:r>
              <a:rPr lang="cs-CZ" sz="3000" dirty="0"/>
              <a:t>Ils </a:t>
            </a:r>
            <a:r>
              <a:rPr lang="cs-CZ" sz="3000" dirty="0" err="1"/>
              <a:t>aiment</a:t>
            </a:r>
            <a:endParaRPr lang="cs-CZ" sz="3000" dirty="0"/>
          </a:p>
          <a:p>
            <a:pPr marL="0" indent="0">
              <a:buNone/>
            </a:pPr>
            <a:r>
              <a:rPr lang="cs-CZ" sz="3000" dirty="0" err="1"/>
              <a:t>Elles</a:t>
            </a:r>
            <a:r>
              <a:rPr lang="cs-CZ" sz="3000" dirty="0"/>
              <a:t> </a:t>
            </a:r>
            <a:r>
              <a:rPr lang="cs-CZ" sz="3000" dirty="0" err="1"/>
              <a:t>aiment</a:t>
            </a:r>
            <a:endParaRPr lang="cs-CZ" sz="3000" dirty="0"/>
          </a:p>
        </p:txBody>
      </p:sp>
      <p:sp>
        <p:nvSpPr>
          <p:cNvPr id="7" name="Levá složená závorka 6">
            <a:extLst>
              <a:ext uri="{FF2B5EF4-FFF2-40B4-BE49-F238E27FC236}">
                <a16:creationId xmlns:a16="http://schemas.microsoft.com/office/drawing/2014/main" id="{0E831D79-AA5F-40E5-B25A-CD57A21F3570}"/>
              </a:ext>
            </a:extLst>
          </p:cNvPr>
          <p:cNvSpPr/>
          <p:nvPr/>
        </p:nvSpPr>
        <p:spPr>
          <a:xfrm>
            <a:off x="4686300" y="1028700"/>
            <a:ext cx="952500" cy="5019675"/>
          </a:xfrm>
          <a:prstGeom prst="leftBrac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0013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6122A-949E-4903-AB7F-0AAA7AA85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759" y="505968"/>
            <a:ext cx="6501384" cy="4096512"/>
          </a:xfrm>
        </p:spPr>
        <p:txBody>
          <a:bodyPr/>
          <a:lstStyle/>
          <a:p>
            <a:r>
              <a:rPr lang="cs-CZ" i="0" dirty="0">
                <a:latin typeface="Quicksand" panose="00000500000000000000" pitchFamily="2" charset="-18"/>
              </a:rPr>
              <a:t>Chcete si časování trochu procvičit?</a:t>
            </a:r>
            <a:br>
              <a:rPr lang="cs-CZ" i="0" dirty="0">
                <a:latin typeface="Quicksand" panose="00000500000000000000" pitchFamily="2" charset="-18"/>
              </a:rPr>
            </a:br>
            <a:r>
              <a:rPr lang="cs-CZ" i="0" dirty="0">
                <a:latin typeface="Quicksand" panose="00000500000000000000" pitchFamily="2" charset="-18"/>
              </a:rPr>
              <a:t>Tak tady máte ode mne malý testík </a:t>
            </a:r>
          </a:p>
        </p:txBody>
      </p:sp>
      <p:pic>
        <p:nvPicPr>
          <p:cNvPr id="4" name="Grafický objekt 3" descr="Obrys mrkajícího obličeje">
            <a:extLst>
              <a:ext uri="{FF2B5EF4-FFF2-40B4-BE49-F238E27FC236}">
                <a16:creationId xmlns:a16="http://schemas.microsoft.com/office/drawing/2014/main" id="{C3783FD4-C934-4F69-BC6E-8F6716D22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001" y="3688080"/>
            <a:ext cx="914400" cy="9144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FD03E2B-2B82-42A4-AE37-3079F9BCB17B}"/>
              </a:ext>
            </a:extLst>
          </p:cNvPr>
          <p:cNvSpPr txBox="1"/>
          <p:nvPr/>
        </p:nvSpPr>
        <p:spPr>
          <a:xfrm>
            <a:off x="3694176" y="485775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Klikněte zde:</a:t>
            </a:r>
          </a:p>
          <a:p>
            <a:r>
              <a:rPr lang="cs-CZ" dirty="0">
                <a:hlinkClick r:id="rId4"/>
              </a:rPr>
              <a:t>https://forms.office.com/Pages/ResponsePage.aspx?id=DQSIkWdsW0yxEjajBLZtrQAAAAAAAAAAAANAAbJDJWBUMFpGOEYwQlFPVlVPM0EzTDFRTEEzWDIxSS4u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89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F49CAA5C-11F1-480B-916D-F05704C1F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60" b="9270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D4BFDF4-E154-45F6-9BF4-ACB0EFE20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2931" y="3429000"/>
            <a:ext cx="5257800" cy="1866900"/>
          </a:xfrm>
        </p:spPr>
        <p:txBody>
          <a:bodyPr anchor="b">
            <a:normAutofit/>
          </a:bodyPr>
          <a:lstStyle/>
          <a:p>
            <a:pPr algn="ctr"/>
            <a:r>
              <a:rPr lang="cs-CZ" sz="4000" i="0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cs-CZ" sz="4000" i="0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000" i="0" dirty="0" err="1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lang="cs-CZ" sz="4000" i="0" dirty="0" err="1">
                <a:effectLst/>
                <a:latin typeface="Quicksand" panose="00000500000000000000" pitchFamily="2" charset="-18"/>
                <a:ea typeface="Calibri" panose="020F0502020204030204" pitchFamily="34" charset="0"/>
                <a:cs typeface="Arial" panose="020B0604020202020204" pitchFamily="34" charset="0"/>
              </a:rPr>
              <a:t>è</a:t>
            </a:r>
            <a:r>
              <a:rPr lang="cs-CZ" sz="4000" i="0" dirty="0" err="1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4000" i="0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000" i="0" dirty="0" err="1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bient</a:t>
            </a:r>
            <a:r>
              <a:rPr lang="cs-CZ" sz="4000" i="0" dirty="0" err="1">
                <a:solidFill>
                  <a:srgbClr val="000000"/>
                </a:solidFill>
                <a:effectLst/>
                <a:latin typeface="Quicksand" panose="00000500000000000000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ȏ</a:t>
            </a:r>
            <a:r>
              <a:rPr lang="cs-CZ" sz="4000" i="0" dirty="0" err="1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4000" i="0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cs-CZ" sz="4000" i="0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br>
              <a:rPr lang="cs-CZ" sz="4000" i="0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400" i="0" dirty="0">
                <a:latin typeface="Quicksand" panose="00000500000000000000" pitchFamily="2" charset="-18"/>
              </a:rPr>
            </a:br>
            <a:r>
              <a:rPr lang="cs-CZ" sz="4400" i="0" dirty="0">
                <a:latin typeface="Quicksand" panose="00000500000000000000" pitchFamily="2" charset="-18"/>
              </a:rPr>
              <a:t>___________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FDA430-1C68-46FE-AF9B-2227A3549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 fontScale="25000" lnSpcReduction="20000"/>
          </a:bodyPr>
          <a:lstStyle/>
          <a:p>
            <a:pPr lvl="0" algn="ctr">
              <a:lnSpc>
                <a:spcPct val="80000"/>
              </a:lnSpc>
              <a:spcAft>
                <a:spcPts val="800"/>
              </a:spcAft>
            </a:pPr>
            <a:r>
              <a:rPr lang="cs-CZ" sz="8000" dirty="0" err="1">
                <a:latin typeface="Quicksand" pitchFamily="2"/>
                <a:cs typeface="Calibri" pitchFamily="34"/>
              </a:rPr>
              <a:t>Parlez</a:t>
            </a:r>
            <a:r>
              <a:rPr lang="cs-CZ" sz="8000" dirty="0">
                <a:latin typeface="Quicksand" pitchFamily="2"/>
                <a:cs typeface="Calibri" pitchFamily="34"/>
              </a:rPr>
              <a:t> </a:t>
            </a:r>
            <a:r>
              <a:rPr lang="cs-CZ" sz="8000" dirty="0" err="1">
                <a:latin typeface="Quicksand" pitchFamily="2"/>
                <a:cs typeface="Calibri" pitchFamily="34"/>
              </a:rPr>
              <a:t>fran</a:t>
            </a:r>
            <a:r>
              <a:rPr lang="cs-CZ" sz="8000" dirty="0" err="1">
                <a:latin typeface="Quicksand" pitchFamily="2"/>
                <a:cs typeface="Arial" pitchFamily="34"/>
              </a:rPr>
              <a:t>ç</a:t>
            </a:r>
            <a:r>
              <a:rPr lang="cs-CZ" sz="8000" dirty="0" err="1">
                <a:latin typeface="Quicksand" pitchFamily="2"/>
                <a:cs typeface="Calibri" pitchFamily="34"/>
              </a:rPr>
              <a:t>ais</a:t>
            </a:r>
            <a:r>
              <a:rPr lang="cs-CZ" sz="8000" dirty="0">
                <a:latin typeface="Quicksand" pitchFamily="2"/>
                <a:cs typeface="Calibri" pitchFamily="34"/>
              </a:rPr>
              <a:t> </a:t>
            </a:r>
            <a:r>
              <a:rPr lang="cs-CZ" sz="8000" dirty="0" err="1">
                <a:latin typeface="Quicksand" pitchFamily="2"/>
                <a:cs typeface="Calibri" pitchFamily="34"/>
              </a:rPr>
              <a:t>avec</a:t>
            </a:r>
            <a:r>
              <a:rPr lang="cs-CZ" sz="8000" dirty="0">
                <a:latin typeface="Quicksand" pitchFamily="2"/>
                <a:cs typeface="Calibri" pitchFamily="34"/>
              </a:rPr>
              <a:t> moi.</a:t>
            </a:r>
          </a:p>
          <a:p>
            <a:pPr lvl="0" algn="ctr">
              <a:lnSpc>
                <a:spcPct val="80000"/>
              </a:lnSpc>
              <a:spcAft>
                <a:spcPts val="800"/>
              </a:spcAft>
            </a:pPr>
            <a:r>
              <a:rPr lang="cs-CZ" sz="4000" dirty="0">
                <a:latin typeface="Calibri" pitchFamily="34"/>
                <a:cs typeface="Calibri" pitchFamily="34"/>
              </a:rPr>
              <a:t>www.studujifrancouzstinu.cz</a:t>
            </a:r>
          </a:p>
          <a:p>
            <a:endParaRPr lang="cs-CZ" sz="2000" dirty="0"/>
          </a:p>
        </p:txBody>
      </p:sp>
      <p:pic>
        <p:nvPicPr>
          <p:cNvPr id="8" name="Obrázek 7" descr="Obsah obrázku jídlo&#10;&#10;Popis byl vytvořen automaticky">
            <a:extLst>
              <a:ext uri="{FF2B5EF4-FFF2-40B4-BE49-F238E27FC236}">
                <a16:creationId xmlns:a16="http://schemas.microsoft.com/office/drawing/2014/main" id="{E7B6CA60-54F9-4712-9FA1-6F0700441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247650"/>
            <a:ext cx="3100388" cy="110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034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3B41"/>
      </a:dk2>
      <a:lt2>
        <a:srgbClr val="E5E8E2"/>
      </a:lt2>
      <a:accent1>
        <a:srgbClr val="AA96C7"/>
      </a:accent1>
      <a:accent2>
        <a:srgbClr val="7F7EBA"/>
      </a:accent2>
      <a:accent3>
        <a:srgbClr val="90A5C4"/>
      </a:accent3>
      <a:accent4>
        <a:srgbClr val="7CACB7"/>
      </a:accent4>
      <a:accent5>
        <a:srgbClr val="82ACA2"/>
      </a:accent5>
      <a:accent6>
        <a:srgbClr val="77AF8A"/>
      </a:accent6>
      <a:hlink>
        <a:srgbClr val="738A54"/>
      </a:hlink>
      <a:folHlink>
        <a:srgbClr val="828282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180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Elephant</vt:lpstr>
      <vt:lpstr>Quicksand</vt:lpstr>
      <vt:lpstr>BrushVTI</vt:lpstr>
      <vt:lpstr>Časování sloves 1. třídy ___________</vt:lpstr>
      <vt:lpstr>Lámete si hlavu s časováním ve francouzštině?</vt:lpstr>
      <vt:lpstr>1. třída  slovesa končící na  -ER  </vt:lpstr>
      <vt:lpstr>Koncovky přítomného času sloves 1. třídy</vt:lpstr>
      <vt:lpstr>Vyčasujme si sloveso AIMER</vt:lpstr>
      <vt:lpstr>Chcete si časování trochu procvičit? Tak tady máte ode mne malý testík </vt:lpstr>
      <vt:lpstr>À très bientȏt     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Časování sloves 1. třídy ___________</dc:title>
  <dc:creator>Kamila Šubrtová</dc:creator>
  <cp:lastModifiedBy>Kamila Šubrtová</cp:lastModifiedBy>
  <cp:revision>4</cp:revision>
  <dcterms:created xsi:type="dcterms:W3CDTF">2020-09-22T15:46:38Z</dcterms:created>
  <dcterms:modified xsi:type="dcterms:W3CDTF">2020-09-22T17:14:15Z</dcterms:modified>
</cp:coreProperties>
</file>